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75" r:id="rId2"/>
    <p:sldId id="368" r:id="rId3"/>
    <p:sldId id="316" r:id="rId4"/>
    <p:sldId id="278" r:id="rId5"/>
    <p:sldId id="279" r:id="rId6"/>
    <p:sldId id="402" r:id="rId7"/>
    <p:sldId id="403" r:id="rId8"/>
    <p:sldId id="277" r:id="rId9"/>
    <p:sldId id="306" r:id="rId10"/>
    <p:sldId id="405" r:id="rId11"/>
    <p:sldId id="407" r:id="rId12"/>
    <p:sldId id="410" r:id="rId13"/>
    <p:sldId id="411" r:id="rId14"/>
    <p:sldId id="412" r:id="rId15"/>
    <p:sldId id="413" r:id="rId16"/>
    <p:sldId id="419" r:id="rId17"/>
    <p:sldId id="370" r:id="rId18"/>
    <p:sldId id="414" r:id="rId19"/>
    <p:sldId id="418" r:id="rId20"/>
    <p:sldId id="374" r:id="rId21"/>
    <p:sldId id="415" r:id="rId22"/>
    <p:sldId id="416" r:id="rId23"/>
    <p:sldId id="417" r:id="rId24"/>
    <p:sldId id="338" r:id="rId25"/>
    <p:sldId id="305" r:id="rId26"/>
    <p:sldId id="340" r:id="rId27"/>
    <p:sldId id="341" r:id="rId28"/>
    <p:sldId id="342" r:id="rId29"/>
    <p:sldId id="378" r:id="rId30"/>
    <p:sldId id="361" r:id="rId31"/>
    <p:sldId id="356" r:id="rId32"/>
    <p:sldId id="357" r:id="rId33"/>
    <p:sldId id="358" r:id="rId34"/>
    <p:sldId id="344" r:id="rId35"/>
    <p:sldId id="359" r:id="rId36"/>
    <p:sldId id="360" r:id="rId37"/>
    <p:sldId id="343" r:id="rId38"/>
    <p:sldId id="394" r:id="rId39"/>
    <p:sldId id="351" r:id="rId40"/>
    <p:sldId id="355" r:id="rId41"/>
    <p:sldId id="377" r:id="rId42"/>
    <p:sldId id="399" r:id="rId43"/>
    <p:sldId id="375" r:id="rId44"/>
    <p:sldId id="386" r:id="rId45"/>
    <p:sldId id="395" r:id="rId46"/>
    <p:sldId id="420" r:id="rId47"/>
    <p:sldId id="408" r:id="rId48"/>
    <p:sldId id="409" r:id="rId49"/>
    <p:sldId id="401" r:id="rId50"/>
    <p:sldId id="400" r:id="rId51"/>
    <p:sldId id="387" r:id="rId52"/>
    <p:sldId id="396" r:id="rId53"/>
    <p:sldId id="397" r:id="rId54"/>
    <p:sldId id="392" r:id="rId55"/>
    <p:sldId id="404" r:id="rId56"/>
    <p:sldId id="391" r:id="rId57"/>
    <p:sldId id="406" r:id="rId58"/>
    <p:sldId id="393" r:id="rId59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D60093"/>
    <a:srgbClr val="0000CC"/>
    <a:srgbClr val="006600"/>
    <a:srgbClr val="00FF00"/>
    <a:srgbClr val="00CC99"/>
    <a:srgbClr val="CC0000"/>
    <a:srgbClr val="00CC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0" d="100"/>
          <a:sy n="70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A305174-999C-4E8E-8178-EF933438E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81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5DA0D3-D450-4FB8-8A30-35624B345649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C094458-4E6E-437E-BF6F-0A8F41F41B8B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193A84F-F03C-4F12-865B-A5CD3F24DE50}" type="slidenum">
              <a:rPr lang="en-US" smtClean="0"/>
              <a:pPr eaLnBrk="1" hangingPunct="1"/>
              <a:t>46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544C24-A3D4-4209-BB76-4BEED308D676}" type="slidenum">
              <a:rPr lang="en-US" smtClean="0"/>
              <a:pPr eaLnBrk="1" hangingPunct="1"/>
              <a:t>47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B13EFD-9474-43E3-813B-7D7C6D21243B}" type="slidenum">
              <a:rPr lang="en-US" smtClean="0"/>
              <a:pPr eaLnBrk="1" hangingPunct="1"/>
              <a:t>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6C09C23-5976-4314-9768-85DE52BC2803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F2DD1C-1D09-4DC8-98F4-3859147980D1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5929532-3AE5-483A-95A0-E0FA18AEB159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93350-6A88-4113-9D5F-8EEA69C6289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53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895C-3943-4D9F-B671-E88D6EA95BA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79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8AFD6-AB7F-45E1-ADA1-7E3A3074DC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3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EB92D-A552-42A2-955E-94C3FCAC14F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00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6D72-4611-462D-95E6-8A5D00FABA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75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D3F88-F1EA-4648-B7FA-DC939626D5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0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964B9-27A2-4054-9F03-3740A2E8B5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56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370F0-824A-4ED7-880F-65EFD21C13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10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169E8-1E64-4112-A2DD-5628366D9B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1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BADC-4271-45D1-8A44-6E1485E79F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396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3A224-D925-4AC6-A9AA-99B515CD4A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76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9FA7BA2-C620-4DBD-9036-66307FF9EC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tiff"/><Relationship Id="rId4" Type="http://schemas.openxmlformats.org/officeDocument/2006/relationships/image" Target="../media/image43.png"/><Relationship Id="rId9" Type="http://schemas.openxmlformats.org/officeDocument/2006/relationships/image" Target="../media/image48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image" Target="../media/image62.pn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"/><Relationship Id="rId4" Type="http://schemas.openxmlformats.org/officeDocument/2006/relationships/image" Target="../media/image35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if"/><Relationship Id="rId5" Type="http://schemas.openxmlformats.org/officeDocument/2006/relationships/image" Target="../media/image60.tiff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1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2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050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1.tif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Zolt&#225;n\Desktop\movie%202%20c.mpg" TargetMode="External"/><Relationship Id="rId6" Type="http://schemas.openxmlformats.org/officeDocument/2006/relationships/image" Target="../media/image141.tiff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tif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tiff"/><Relationship Id="rId5" Type="http://schemas.openxmlformats.org/officeDocument/2006/relationships/image" Target="../media/image161.tiff"/><Relationship Id="rId4" Type="http://schemas.openxmlformats.org/officeDocument/2006/relationships/image" Target="../media/image160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46.pn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47.png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"/><Relationship Id="rId5" Type="http://schemas.openxmlformats.org/officeDocument/2006/relationships/image" Target="../media/image27.jpeg"/><Relationship Id="rId10" Type="http://schemas.openxmlformats.org/officeDocument/2006/relationships/image" Target="../media/image2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image" Target="../media/image3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404664"/>
            <a:ext cx="914400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b="1" u="sng" dirty="0"/>
              <a:t>Low-temperature STM </a:t>
            </a:r>
            <a:r>
              <a:rPr lang="hu-HU" b="1" u="sng" dirty="0" smtClean="0"/>
              <a:t>and </a:t>
            </a:r>
            <a:r>
              <a:rPr lang="hu-HU" b="1" u="sng" dirty="0" err="1" smtClean="0"/>
              <a:t>transport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studies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on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superconductor-graphene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junctions</a:t>
            </a:r>
            <a:endParaRPr lang="hu-HU" b="1" u="sng" dirty="0" smtClean="0"/>
          </a:p>
          <a:p>
            <a:pPr algn="ctr" eaLnBrk="1" hangingPunct="1">
              <a:spcBef>
                <a:spcPct val="50000"/>
              </a:spcBef>
            </a:pPr>
            <a:endParaRPr lang="hu-HU" b="1" u="sng" dirty="0" smtClean="0"/>
          </a:p>
          <a:p>
            <a:pPr algn="ctr" eaLnBrk="1" hangingPunct="1">
              <a:spcBef>
                <a:spcPct val="50000"/>
              </a:spcBef>
            </a:pPr>
            <a:endParaRPr lang="hu-HU" b="1" u="sng" dirty="0"/>
          </a:p>
          <a:p>
            <a:pPr algn="ctr" eaLnBrk="1" hangingPunct="1">
              <a:spcBef>
                <a:spcPct val="50000"/>
              </a:spcBef>
            </a:pPr>
            <a:r>
              <a:rPr lang="hu-HU" b="1" dirty="0" smtClean="0"/>
              <a:t>Zoltán OSVÁTH</a:t>
            </a:r>
            <a:endParaRPr lang="fr-FR" b="1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261795"/>
              </p:ext>
            </p:extLst>
          </p:nvPr>
        </p:nvGraphicFramePr>
        <p:xfrm>
          <a:off x="4572000" y="3393896"/>
          <a:ext cx="1097148" cy="768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kumentum" r:id="rId4" imgW="635127" imgH="439184" progId="Word.Document.8">
                  <p:embed/>
                </p:oleObj>
              </mc:Choice>
              <mc:Fallback>
                <p:oleObj name="Dokumentum" r:id="rId4" imgW="635127" imgH="4391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93896"/>
                        <a:ext cx="1097148" cy="7686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6" descr="MTA TTK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385" y="3156789"/>
            <a:ext cx="963125" cy="106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763688" y="436510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Institute </a:t>
            </a:r>
            <a:r>
              <a:rPr lang="en-US" sz="1600" b="1" dirty="0"/>
              <a:t>of Technical Physics and Materials </a:t>
            </a:r>
            <a:r>
              <a:rPr lang="en-US" sz="1600" b="1" dirty="0" smtClean="0"/>
              <a:t>Science</a:t>
            </a:r>
            <a:r>
              <a:rPr lang="hu-HU" sz="1600" b="1" dirty="0" smtClean="0"/>
              <a:t> (</a:t>
            </a:r>
            <a:r>
              <a:rPr lang="en-US" sz="1600" b="1" dirty="0" smtClean="0"/>
              <a:t>MFA</a:t>
            </a:r>
            <a:r>
              <a:rPr lang="hu-HU" sz="1600" b="1" dirty="0" smtClean="0"/>
              <a:t>)</a:t>
            </a:r>
            <a:r>
              <a:rPr lang="en-US" sz="1600" b="1" dirty="0" smtClean="0"/>
              <a:t> </a:t>
            </a:r>
            <a:endParaRPr lang="hu-HU" sz="1600" b="1" dirty="0" smtClean="0"/>
          </a:p>
          <a:p>
            <a:pPr algn="ctr"/>
            <a:r>
              <a:rPr lang="en-US" sz="1600" b="1" dirty="0" smtClean="0"/>
              <a:t>Research </a:t>
            </a:r>
            <a:r>
              <a:rPr lang="en-US" sz="1600" b="1" dirty="0"/>
              <a:t>Centre for Natural Sciences, </a:t>
            </a:r>
            <a:endParaRPr lang="hu-HU" sz="1600" b="1" dirty="0" smtClean="0"/>
          </a:p>
          <a:p>
            <a:pPr algn="ctr"/>
            <a:r>
              <a:rPr lang="en-US" sz="1600" b="1" dirty="0" smtClean="0"/>
              <a:t>Hungarian </a:t>
            </a:r>
            <a:r>
              <a:rPr lang="en-US" sz="1600" b="1" dirty="0"/>
              <a:t>Academy of </a:t>
            </a:r>
            <a:r>
              <a:rPr lang="en-US" sz="1600" b="1" dirty="0" smtClean="0"/>
              <a:t>Sciences</a:t>
            </a:r>
            <a:r>
              <a:rPr lang="hu-HU" sz="1600" b="1" dirty="0" smtClean="0"/>
              <a:t> (MTA TTK)</a:t>
            </a:r>
            <a:endParaRPr lang="hu-HU" sz="16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ép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141" y="3913994"/>
            <a:ext cx="3563155" cy="2517679"/>
          </a:xfrm>
          <a:prstGeom prst="rect">
            <a:avLst/>
          </a:prstGeom>
        </p:spPr>
      </p:pic>
      <p:pic>
        <p:nvPicPr>
          <p:cNvPr id="10242" name="Picture 4" descr="Z TraceUp Fri Dec 03 09_45_09 2010 [187-1]  STM_AtomManipulation STM Median_5x5_5_HighAndLow_Circle -color b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190" y="11663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Z TraceDown Fri Dec 03 09_45_09 2010 [187-1]  STM_AtomManipulation STM Median_5x5_5_HighAndLow_Circle c -color ba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622" y="116632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Z TraceUp Fri Dec 03 15_16_19 2010 [187-2]  STM_AtomManipulation STM Median_5x5_5_HighAndLow_Circle auto -color scal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517" y="123638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1" descr="Aux1(V) TraceUp Fri Dec 03 09_45_03 2010 [431-1]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6447" y="2055823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5" descr="Aux1(V) TraceUp Fri Dec 03 15_16_19 2010 [431-2]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462" y="2078239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Text Box 24"/>
          <p:cNvSpPr txBox="1">
            <a:spLocks noChangeArrowheads="1"/>
          </p:cNvSpPr>
          <p:nvPr/>
        </p:nvSpPr>
        <p:spPr bwMode="auto">
          <a:xfrm>
            <a:off x="45093" y="110428"/>
            <a:ext cx="25563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>
                <a:solidFill>
                  <a:srgbClr val="0000CC"/>
                </a:solidFill>
              </a:rPr>
              <a:t>STM/STS </a:t>
            </a:r>
            <a:r>
              <a:rPr lang="hu-HU" sz="1600" b="1" dirty="0" err="1" smtClean="0">
                <a:solidFill>
                  <a:srgbClr val="0000CC"/>
                </a:solidFill>
              </a:rPr>
              <a:t>at</a:t>
            </a:r>
            <a:r>
              <a:rPr lang="hu-HU" sz="1600" b="1" dirty="0" smtClean="0">
                <a:solidFill>
                  <a:srgbClr val="0000CC"/>
                </a:solidFill>
              </a:rPr>
              <a:t> </a:t>
            </a:r>
            <a:r>
              <a:rPr lang="hu-HU" sz="1600" b="1" dirty="0" err="1" smtClean="0">
                <a:solidFill>
                  <a:srgbClr val="0000CC"/>
                </a:solidFill>
              </a:rPr>
              <a:t>the</a:t>
            </a:r>
            <a:r>
              <a:rPr lang="hu-HU" sz="1600" b="1" dirty="0" smtClean="0">
                <a:solidFill>
                  <a:srgbClr val="0000CC"/>
                </a:solidFill>
              </a:rPr>
              <a:t> </a:t>
            </a:r>
            <a:r>
              <a:rPr lang="hu-HU" sz="1600" b="1" dirty="0" err="1" smtClean="0">
                <a:solidFill>
                  <a:srgbClr val="0000CC"/>
                </a:solidFill>
              </a:rPr>
              <a:t>scale</a:t>
            </a:r>
            <a:r>
              <a:rPr lang="hu-HU" sz="1600" b="1" dirty="0" smtClean="0">
                <a:solidFill>
                  <a:srgbClr val="0000CC"/>
                </a:solidFill>
              </a:rPr>
              <a:t> of an </a:t>
            </a:r>
            <a:r>
              <a:rPr lang="hu-HU" sz="1600" b="1" dirty="0" err="1" smtClean="0">
                <a:solidFill>
                  <a:srgbClr val="0000CC"/>
                </a:solidFill>
              </a:rPr>
              <a:t>extrinsic</a:t>
            </a:r>
            <a:r>
              <a:rPr lang="hu-HU" sz="1600" b="1" dirty="0" smtClean="0">
                <a:solidFill>
                  <a:srgbClr val="0000CC"/>
                </a:solidFill>
              </a:rPr>
              <a:t> </a:t>
            </a:r>
            <a:r>
              <a:rPr lang="hu-HU" sz="1600" b="1" dirty="0" err="1" smtClean="0">
                <a:solidFill>
                  <a:srgbClr val="0000CC"/>
                </a:solidFill>
              </a:rPr>
              <a:t>ripple</a:t>
            </a:r>
            <a:endParaRPr lang="hu-HU" sz="1600" b="1" dirty="0" smtClean="0">
              <a:solidFill>
                <a:srgbClr val="0000CC"/>
              </a:solidFill>
            </a:endParaRPr>
          </a:p>
        </p:txBody>
      </p:sp>
      <p:sp>
        <p:nvSpPr>
          <p:cNvPr id="10260" name="Text Box 25"/>
          <p:cNvSpPr txBox="1">
            <a:spLocks noChangeArrowheads="1"/>
          </p:cNvSpPr>
          <p:nvPr/>
        </p:nvSpPr>
        <p:spPr bwMode="auto">
          <a:xfrm>
            <a:off x="-2" y="2636912"/>
            <a:ext cx="26014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b="1" dirty="0" smtClean="0"/>
              <a:t>dI/dV </a:t>
            </a:r>
            <a:r>
              <a:rPr lang="fr-FR" sz="1600" b="1" dirty="0"/>
              <a:t>maps at </a:t>
            </a:r>
            <a:r>
              <a:rPr lang="hu-HU" sz="1600" b="1" dirty="0" smtClean="0"/>
              <a:t>V</a:t>
            </a:r>
            <a:r>
              <a:rPr lang="hu-HU" sz="1600" b="1" baseline="-25000" dirty="0" smtClean="0"/>
              <a:t>b</a:t>
            </a:r>
            <a:r>
              <a:rPr lang="hu-HU" sz="1600" b="1" dirty="0" smtClean="0"/>
              <a:t> = 0 </a:t>
            </a:r>
            <a:r>
              <a:rPr lang="hu-HU" sz="1600" b="1" dirty="0" err="1" smtClean="0"/>
              <a:t>mV</a:t>
            </a:r>
            <a:r>
              <a:rPr lang="fr-FR" sz="1600" dirty="0" smtClean="0"/>
              <a:t> </a:t>
            </a:r>
            <a:endParaRPr lang="hu-HU" sz="1600" dirty="0" smtClean="0"/>
          </a:p>
          <a:p>
            <a:pPr eaLnBrk="1" hangingPunct="1">
              <a:spcBef>
                <a:spcPct val="50000"/>
              </a:spcBef>
            </a:pPr>
            <a:r>
              <a:rPr lang="fr-FR" sz="1600" dirty="0" smtClean="0"/>
              <a:t>(</a:t>
            </a:r>
            <a:r>
              <a:rPr lang="fr-FR" sz="1600" dirty="0"/>
              <a:t>T = </a:t>
            </a:r>
            <a:r>
              <a:rPr lang="fr-FR" sz="1600" dirty="0" smtClean="0"/>
              <a:t>1.6 </a:t>
            </a:r>
            <a:r>
              <a:rPr lang="fr-FR" sz="1600" dirty="0"/>
              <a:t>K)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744422" y="3789040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1 </a:t>
            </a:r>
            <a:r>
              <a:rPr lang="hu-HU" sz="1600" dirty="0" smtClean="0"/>
              <a:t>(</a:t>
            </a:r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hours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4760646" y="3789040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000" b="1" dirty="0" smtClean="0">
                <a:solidFill>
                  <a:srgbClr val="FF0000"/>
                </a:solidFill>
              </a:rPr>
              <a:t>2 </a:t>
            </a:r>
            <a:r>
              <a:rPr lang="hu-HU" sz="1600" dirty="0">
                <a:solidFill>
                  <a:srgbClr val="000000"/>
                </a:solidFill>
              </a:rPr>
              <a:t>(</a:t>
            </a:r>
            <a:r>
              <a:rPr lang="hu-HU" sz="1600" dirty="0" err="1">
                <a:solidFill>
                  <a:srgbClr val="000000"/>
                </a:solidFill>
              </a:rPr>
              <a:t>two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hours</a:t>
            </a:r>
            <a:r>
              <a:rPr lang="hu-HU" sz="1600" dirty="0" smtClean="0">
                <a:solidFill>
                  <a:srgbClr val="000000"/>
                </a:solidFill>
              </a:rPr>
              <a:t>)</a:t>
            </a: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632854" y="3789040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000" b="1" dirty="0" smtClean="0">
                <a:solidFill>
                  <a:srgbClr val="0000CC"/>
                </a:solidFill>
              </a:rPr>
              <a:t>3 </a:t>
            </a:r>
            <a:r>
              <a:rPr lang="hu-HU" sz="1600" dirty="0">
                <a:solidFill>
                  <a:srgbClr val="000000"/>
                </a:solidFill>
              </a:rPr>
              <a:t>(</a:t>
            </a:r>
            <a:r>
              <a:rPr lang="hu-HU" sz="1600" dirty="0" err="1">
                <a:solidFill>
                  <a:srgbClr val="000000"/>
                </a:solidFill>
              </a:rPr>
              <a:t>two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hours</a:t>
            </a:r>
            <a:r>
              <a:rPr lang="hu-HU" sz="1600" dirty="0" smtClean="0">
                <a:solidFill>
                  <a:srgbClr val="000000"/>
                </a:solidFill>
              </a:rPr>
              <a:t>)</a:t>
            </a:r>
            <a:endParaRPr lang="hu-HU" sz="1600" dirty="0">
              <a:solidFill>
                <a:srgbClr val="000000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8383464" y="1988840"/>
            <a:ext cx="581024" cy="1963961"/>
            <a:chOff x="7618754" y="1988840"/>
            <a:chExt cx="581024" cy="1963961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754" y="2078239"/>
              <a:ext cx="136126" cy="1782809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7667260" y="36450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/>
                <a:t>6</a:t>
              </a:r>
              <a:r>
                <a:rPr lang="hu-HU" sz="1400" b="1" dirty="0" smtClean="0"/>
                <a:t>.8</a:t>
              </a:r>
              <a:endParaRPr lang="hu-HU" sz="1400" b="1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7667260" y="198884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13.6</a:t>
              </a:r>
              <a:endParaRPr lang="hu-HU" sz="1400" b="1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7668344" y="2807046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err="1" smtClean="0"/>
                <a:t>nS</a:t>
              </a:r>
              <a:endParaRPr lang="hu-HU" sz="1400" b="1" dirty="0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8375783" y="44624"/>
            <a:ext cx="549714" cy="1944216"/>
            <a:chOff x="7611073" y="44624"/>
            <a:chExt cx="549714" cy="1944216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073" y="123638"/>
              <a:ext cx="129279" cy="1793219"/>
            </a:xfrm>
            <a:prstGeom prst="rect">
              <a:avLst/>
            </a:prstGeom>
          </p:spPr>
        </p:pic>
        <p:sp>
          <p:nvSpPr>
            <p:cNvPr id="22" name="Szövegdoboz 21"/>
            <p:cNvSpPr txBox="1"/>
            <p:nvPr/>
          </p:nvSpPr>
          <p:spPr>
            <a:xfrm>
              <a:off x="7668344" y="446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0.5</a:t>
              </a:r>
              <a:endParaRPr lang="hu-HU" sz="1400" b="1" dirty="0"/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7668344" y="1681063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-0.4</a:t>
              </a:r>
              <a:endParaRPr lang="hu-HU" sz="1400" b="1" dirty="0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7668344" y="86986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nm</a:t>
              </a:r>
              <a:endParaRPr lang="hu-HU" sz="1400" b="1" dirty="0"/>
            </a:p>
          </p:txBody>
        </p:sp>
      </p:grpSp>
      <p:pic>
        <p:nvPicPr>
          <p:cNvPr id="25" name="Picture 4" descr="line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622" y="2070977"/>
            <a:ext cx="1797330" cy="179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17262" y="1050121"/>
            <a:ext cx="15841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dirty="0"/>
              <a:t>Topography</a:t>
            </a:r>
            <a:endParaRPr lang="hu-HU" dirty="0"/>
          </a:p>
          <a:p>
            <a:pPr eaLnBrk="1" hangingPunct="1">
              <a:spcBef>
                <a:spcPct val="50000"/>
              </a:spcBef>
            </a:pPr>
            <a:r>
              <a:rPr lang="fr-FR" dirty="0"/>
              <a:t>(</a:t>
            </a:r>
            <a:r>
              <a:rPr lang="hu-HU" dirty="0"/>
              <a:t>3</a:t>
            </a:r>
            <a:r>
              <a:rPr lang="fr-FR" dirty="0"/>
              <a:t>2x</a:t>
            </a:r>
            <a:r>
              <a:rPr lang="hu-HU" dirty="0"/>
              <a:t>3</a:t>
            </a:r>
            <a:r>
              <a:rPr lang="fr-FR" dirty="0"/>
              <a:t>2 nm</a:t>
            </a:r>
            <a:r>
              <a:rPr lang="fr-FR" baseline="30000" dirty="0"/>
              <a:t>2</a:t>
            </a:r>
            <a:r>
              <a:rPr lang="fr-FR" dirty="0"/>
              <a:t>)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1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288" y="692696"/>
            <a:ext cx="8820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latin typeface="Times New Roman" pitchFamily="18" charset="0"/>
              </a:rPr>
              <a:t>- </a:t>
            </a:r>
            <a:r>
              <a:rPr lang="fr-FR" sz="1600" dirty="0" smtClean="0">
                <a:latin typeface="Times New Roman" pitchFamily="18" charset="0"/>
              </a:rPr>
              <a:t>a </a:t>
            </a:r>
            <a:r>
              <a:rPr lang="fr-FR" sz="1600" dirty="0">
                <a:latin typeface="Times New Roman" pitchFamily="18" charset="0"/>
              </a:rPr>
              <a:t>disordered 2D system of localized, interacting electrons in thermal </a:t>
            </a:r>
            <a:r>
              <a:rPr lang="fr-FR" sz="1600" dirty="0" smtClean="0">
                <a:latin typeface="Times New Roman" pitchFamily="18" charset="0"/>
              </a:rPr>
              <a:t>equilibrium</a:t>
            </a:r>
            <a:endParaRPr lang="fr-FR" sz="1600" dirty="0">
              <a:latin typeface="Times New Roman" pitchFamily="18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0009" y="980728"/>
            <a:ext cx="88201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fr-FR" sz="1600" dirty="0" smtClean="0">
                <a:latin typeface="Times New Roman" pitchFamily="18" charset="0"/>
              </a:rPr>
              <a:t>there </a:t>
            </a:r>
            <a:r>
              <a:rPr lang="fr-FR" sz="1600" dirty="0">
                <a:latin typeface="Times New Roman" pitchFamily="18" charset="0"/>
              </a:rPr>
              <a:t>is a </a:t>
            </a:r>
            <a:r>
              <a:rPr lang="fr-FR" sz="1600" u="sng" dirty="0">
                <a:latin typeface="Times New Roman" pitchFamily="18" charset="0"/>
              </a:rPr>
              <a:t>continuous rearrangement of the electronic </a:t>
            </a:r>
            <a:r>
              <a:rPr lang="fr-FR" sz="1600" u="sng" dirty="0" smtClean="0">
                <a:latin typeface="Times New Roman" pitchFamily="18" charset="0"/>
              </a:rPr>
              <a:t>configurations</a:t>
            </a:r>
            <a:endParaRPr lang="hu-HU" sz="1600" dirty="0">
              <a:latin typeface="Times New Roman" pitchFamily="18" charset="0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hu-HU" sz="1600" b="1" dirty="0" err="1" smtClean="0">
                <a:latin typeface="Times New Roman" pitchFamily="18" charset="0"/>
              </a:rPr>
              <a:t>several</a:t>
            </a:r>
            <a:r>
              <a:rPr lang="hu-HU" sz="1600" b="1" dirty="0" smtClean="0">
                <a:latin typeface="Times New Roman" pitchFamily="18" charset="0"/>
              </a:rPr>
              <a:t> </a:t>
            </a:r>
            <a:r>
              <a:rPr lang="fr-FR" sz="1600" b="1" dirty="0" smtClean="0">
                <a:latin typeface="Times New Roman" pitchFamily="18" charset="0"/>
              </a:rPr>
              <a:t>pseudo </a:t>
            </a:r>
            <a:r>
              <a:rPr lang="fr-FR" sz="1600" b="1" dirty="0">
                <a:latin typeface="Times New Roman" pitchFamily="18" charset="0"/>
              </a:rPr>
              <a:t>ground </a:t>
            </a:r>
            <a:r>
              <a:rPr lang="fr-FR" sz="1600" b="1" dirty="0" smtClean="0">
                <a:latin typeface="Times New Roman" pitchFamily="18" charset="0"/>
              </a:rPr>
              <a:t>states</a:t>
            </a:r>
            <a:r>
              <a:rPr lang="hu-HU" sz="1600" b="1" dirty="0" smtClean="0">
                <a:latin typeface="Times New Roman" pitchFamily="18" charset="0"/>
              </a:rPr>
              <a:t> (</a:t>
            </a:r>
            <a:r>
              <a:rPr lang="hu-HU" sz="1600" b="1" dirty="0" err="1" smtClean="0">
                <a:latin typeface="Times New Roman" pitchFamily="18" charset="0"/>
              </a:rPr>
              <a:t>low</a:t>
            </a:r>
            <a:r>
              <a:rPr lang="hu-HU" sz="1600" b="1" dirty="0" smtClean="0">
                <a:latin typeface="Times New Roman" pitchFamily="18" charset="0"/>
              </a:rPr>
              <a:t> </a:t>
            </a:r>
            <a:r>
              <a:rPr lang="hu-HU" sz="1600" b="1" dirty="0" err="1" smtClean="0">
                <a:latin typeface="Times New Roman" pitchFamily="18" charset="0"/>
              </a:rPr>
              <a:t>energy</a:t>
            </a:r>
            <a:r>
              <a:rPr lang="hu-HU" sz="1600" b="1" dirty="0" smtClean="0">
                <a:latin typeface="Times New Roman" pitchFamily="18" charset="0"/>
              </a:rPr>
              <a:t> </a:t>
            </a:r>
            <a:r>
              <a:rPr lang="hu-HU" sz="1600" b="1" dirty="0" err="1" smtClean="0">
                <a:latin typeface="Times New Roman" pitchFamily="18" charset="0"/>
              </a:rPr>
              <a:t>states</a:t>
            </a:r>
            <a:r>
              <a:rPr lang="hu-HU" sz="1600" b="1" dirty="0" smtClean="0">
                <a:latin typeface="Times New Roman" pitchFamily="18" charset="0"/>
              </a:rPr>
              <a:t>)</a:t>
            </a:r>
            <a:endParaRPr lang="fr-FR" sz="1600" b="1" dirty="0">
              <a:latin typeface="Times New Roman" pitchFamily="18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-8056" y="1772816"/>
            <a:ext cx="8640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 smtClean="0">
                <a:latin typeface="Times New Roman" pitchFamily="18" charset="0"/>
              </a:rPr>
              <a:t>- </a:t>
            </a:r>
            <a:r>
              <a:rPr lang="fr-FR" sz="1600" dirty="0" smtClean="0">
                <a:latin typeface="Times New Roman" pitchFamily="18" charset="0"/>
              </a:rPr>
              <a:t>the </a:t>
            </a:r>
            <a:r>
              <a:rPr lang="fr-FR" sz="1600" dirty="0">
                <a:latin typeface="Times New Roman" pitchFamily="18" charset="0"/>
              </a:rPr>
              <a:t>system drifts from one </a:t>
            </a:r>
            <a:r>
              <a:rPr lang="hu-HU" sz="1600" dirty="0" err="1" smtClean="0">
                <a:latin typeface="Times New Roman" pitchFamily="18" charset="0"/>
              </a:rPr>
              <a:t>pseudo</a:t>
            </a:r>
            <a:r>
              <a:rPr lang="hu-HU" sz="1600" dirty="0" smtClean="0">
                <a:latin typeface="Times New Roman" pitchFamily="18" charset="0"/>
              </a:rPr>
              <a:t> </a:t>
            </a:r>
            <a:r>
              <a:rPr lang="hu-HU" sz="1600" dirty="0" err="1" smtClean="0">
                <a:latin typeface="Times New Roman" pitchFamily="18" charset="0"/>
              </a:rPr>
              <a:t>ground</a:t>
            </a:r>
            <a:r>
              <a:rPr lang="hu-HU" sz="1600" dirty="0" smtClean="0">
                <a:latin typeface="Times New Roman" pitchFamily="18" charset="0"/>
              </a:rPr>
              <a:t> </a:t>
            </a:r>
            <a:r>
              <a:rPr lang="hu-HU" sz="1600" dirty="0" err="1" smtClean="0">
                <a:latin typeface="Times New Roman" pitchFamily="18" charset="0"/>
              </a:rPr>
              <a:t>state</a:t>
            </a:r>
            <a:r>
              <a:rPr lang="fr-FR" sz="1600" dirty="0" smtClean="0">
                <a:latin typeface="Times New Roman" pitchFamily="18" charset="0"/>
              </a:rPr>
              <a:t> </a:t>
            </a:r>
            <a:r>
              <a:rPr lang="fr-FR" sz="1600" dirty="0">
                <a:latin typeface="Times New Roman" pitchFamily="18" charset="0"/>
              </a:rPr>
              <a:t>to </a:t>
            </a:r>
            <a:r>
              <a:rPr lang="fr-FR" sz="1600" dirty="0" smtClean="0">
                <a:latin typeface="Times New Roman" pitchFamily="18" charset="0"/>
              </a:rPr>
              <a:t>another, </a:t>
            </a:r>
            <a:r>
              <a:rPr lang="fr-FR" sz="1600" dirty="0">
                <a:latin typeface="Times New Roman" pitchFamily="18" charset="0"/>
              </a:rPr>
              <a:t>giving rise to the </a:t>
            </a:r>
            <a:r>
              <a:rPr lang="fr-FR" sz="1600" u="sng" dirty="0">
                <a:latin typeface="Times New Roman" pitchFamily="18" charset="0"/>
              </a:rPr>
              <a:t>large </a:t>
            </a:r>
            <a:r>
              <a:rPr lang="fr-FR" sz="1600" u="sng" dirty="0" smtClean="0">
                <a:latin typeface="Times New Roman" pitchFamily="18" charset="0"/>
              </a:rPr>
              <a:t>fluctuations</a:t>
            </a:r>
            <a:r>
              <a:rPr lang="hu-HU" sz="1600" u="sng" dirty="0" smtClean="0">
                <a:latin typeface="Times New Roman" pitchFamily="18" charset="0"/>
              </a:rPr>
              <a:t>.</a:t>
            </a:r>
            <a:endParaRPr lang="fr-FR" sz="1600" dirty="0"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4735" y="44624"/>
            <a:ext cx="773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>
                <a:solidFill>
                  <a:srgbClr val="0000CC"/>
                </a:solidFill>
              </a:rPr>
              <a:t>Two-dimensional</a:t>
            </a:r>
            <a:r>
              <a:rPr lang="hu-HU" sz="1600" b="1" dirty="0" smtClean="0">
                <a:solidFill>
                  <a:srgbClr val="0000CC"/>
                </a:solidFill>
              </a:rPr>
              <a:t> Coulomb </a:t>
            </a:r>
            <a:r>
              <a:rPr lang="hu-HU" sz="1600" b="1" dirty="0" err="1" smtClean="0">
                <a:solidFill>
                  <a:srgbClr val="0000CC"/>
                </a:solidFill>
              </a:rPr>
              <a:t>glass</a:t>
            </a:r>
            <a:r>
              <a:rPr lang="hu-HU" sz="1600" dirty="0" smtClean="0">
                <a:solidFill>
                  <a:srgbClr val="0000CC"/>
                </a:solidFill>
              </a:rPr>
              <a:t>:</a:t>
            </a:r>
          </a:p>
          <a:p>
            <a:r>
              <a:rPr lang="hu-HU" sz="1600" dirty="0" smtClean="0"/>
              <a:t>D. </a:t>
            </a:r>
            <a:r>
              <a:rPr lang="hu-HU" sz="1600" dirty="0" err="1" smtClean="0"/>
              <a:t>Menashe</a:t>
            </a:r>
            <a:r>
              <a:rPr lang="hu-HU" sz="1600" dirty="0" smtClean="0"/>
              <a:t>, O. </a:t>
            </a:r>
            <a:r>
              <a:rPr lang="hu-HU" sz="1600" dirty="0" err="1" smtClean="0"/>
              <a:t>Biham</a:t>
            </a:r>
            <a:r>
              <a:rPr lang="hu-HU" sz="1600" dirty="0" smtClean="0"/>
              <a:t>, B.D. </a:t>
            </a:r>
            <a:r>
              <a:rPr lang="hu-HU" sz="1600" dirty="0" err="1" smtClean="0"/>
              <a:t>Laikhtman</a:t>
            </a:r>
            <a:r>
              <a:rPr lang="hu-HU" sz="1600" dirty="0" smtClean="0"/>
              <a:t>, A.L. </a:t>
            </a:r>
            <a:r>
              <a:rPr lang="hu-HU" sz="1600" dirty="0" err="1" smtClean="0"/>
              <a:t>Efros</a:t>
            </a:r>
            <a:r>
              <a:rPr lang="hu-HU" sz="1600" dirty="0" smtClean="0"/>
              <a:t>, </a:t>
            </a:r>
            <a:r>
              <a:rPr lang="hu-HU" sz="1600" dirty="0" err="1" smtClean="0"/>
              <a:t>Phys</a:t>
            </a:r>
            <a:r>
              <a:rPr lang="hu-HU" sz="1600" dirty="0" smtClean="0"/>
              <a:t>. </a:t>
            </a:r>
            <a:r>
              <a:rPr lang="hu-HU" sz="1600" dirty="0" err="1" smtClean="0"/>
              <a:t>Rev</a:t>
            </a:r>
            <a:r>
              <a:rPr lang="hu-HU" sz="1600" dirty="0" smtClean="0"/>
              <a:t>. B 64 (2001) 115209</a:t>
            </a:r>
            <a:endParaRPr lang="hu-HU" sz="16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6" t="7997" r="9455"/>
          <a:stretch/>
        </p:blipFill>
        <p:spPr>
          <a:xfrm>
            <a:off x="35496" y="4421874"/>
            <a:ext cx="3257206" cy="2420067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5014893" y="2621330"/>
            <a:ext cx="3958623" cy="2302094"/>
            <a:chOff x="3203848" y="322543"/>
            <a:chExt cx="4745164" cy="2759498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5936" y="322543"/>
              <a:ext cx="3953076" cy="2759498"/>
            </a:xfrm>
            <a:prstGeom prst="rect">
              <a:avLst/>
            </a:prstGeom>
          </p:spPr>
        </p:pic>
        <p:cxnSp>
          <p:nvCxnSpPr>
            <p:cNvPr id="17" name="Egyenes összekötő nyíllal 16"/>
            <p:cNvCxnSpPr/>
            <p:nvPr/>
          </p:nvCxnSpPr>
          <p:spPr>
            <a:xfrm>
              <a:off x="3203848" y="1593221"/>
              <a:ext cx="743410" cy="0"/>
            </a:xfrm>
            <a:prstGeom prst="straightConnector1">
              <a:avLst/>
            </a:prstGeom>
            <a:ln w="254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Szövegdoboz 17"/>
                <p:cNvSpPr txBox="1"/>
                <p:nvPr/>
              </p:nvSpPr>
              <p:spPr>
                <a:xfrm>
                  <a:off x="5897231" y="836712"/>
                  <a:ext cx="12786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ξ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11 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𝑛𝑚</m:t>
                        </m:r>
                      </m:oMath>
                    </m:oMathPara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5" name="Szövegdoboz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7231" y="836712"/>
                  <a:ext cx="1278683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Egyenes összekötő nyíllal 18"/>
            <p:cNvCxnSpPr/>
            <p:nvPr/>
          </p:nvCxnSpPr>
          <p:spPr>
            <a:xfrm>
              <a:off x="6527842" y="1206044"/>
              <a:ext cx="0" cy="2993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Egyenes összekötő 4"/>
          <p:cNvCxnSpPr/>
          <p:nvPr/>
        </p:nvCxnSpPr>
        <p:spPr>
          <a:xfrm>
            <a:off x="35496" y="2111370"/>
            <a:ext cx="91239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Csoportba foglalás 8"/>
          <p:cNvGrpSpPr/>
          <p:nvPr/>
        </p:nvGrpSpPr>
        <p:grpSpPr>
          <a:xfrm>
            <a:off x="1475656" y="2754776"/>
            <a:ext cx="3467229" cy="2009331"/>
            <a:chOff x="1475656" y="2754776"/>
            <a:chExt cx="3467229" cy="2009331"/>
          </a:xfrm>
        </p:grpSpPr>
        <p:grpSp>
          <p:nvGrpSpPr>
            <p:cNvPr id="3" name="Csoportba foglalás 2"/>
            <p:cNvGrpSpPr/>
            <p:nvPr/>
          </p:nvGrpSpPr>
          <p:grpSpPr>
            <a:xfrm>
              <a:off x="3203848" y="2754776"/>
              <a:ext cx="1739037" cy="2009331"/>
              <a:chOff x="3841075" y="3192673"/>
              <a:chExt cx="2241015" cy="2589330"/>
            </a:xfrm>
          </p:grpSpPr>
          <p:pic>
            <p:nvPicPr>
              <p:cNvPr id="11" name="Kép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48514" y="3548427"/>
                <a:ext cx="2233576" cy="2233576"/>
              </a:xfrm>
              <a:prstGeom prst="rect">
                <a:avLst/>
              </a:prstGeom>
            </p:spPr>
          </p:pic>
          <p:sp>
            <p:nvSpPr>
              <p:cNvPr id="12" name="Szövegdoboz 11"/>
              <p:cNvSpPr txBox="1"/>
              <p:nvPr/>
            </p:nvSpPr>
            <p:spPr>
              <a:xfrm>
                <a:off x="5823707" y="4624363"/>
                <a:ext cx="254625" cy="313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dirty="0" smtClean="0"/>
                  <a:t>x</a:t>
                </a:r>
                <a:endParaRPr lang="hu-HU" dirty="0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3841075" y="3192673"/>
                <a:ext cx="985041" cy="287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sz="1600" dirty="0" smtClean="0"/>
                  <a:t>3</a:t>
                </a:r>
                <a:r>
                  <a:rPr lang="fr-FR" sz="1600" dirty="0" smtClean="0"/>
                  <a:t>2x</a:t>
                </a:r>
                <a:r>
                  <a:rPr lang="hu-HU" sz="1600" dirty="0" smtClean="0"/>
                  <a:t>3</a:t>
                </a:r>
                <a:r>
                  <a:rPr lang="fr-FR" sz="1600" dirty="0" smtClean="0"/>
                  <a:t>2 </a:t>
                </a:r>
                <a:r>
                  <a:rPr lang="fr-FR" sz="1600" dirty="0"/>
                  <a:t>nm</a:t>
                </a:r>
                <a:r>
                  <a:rPr lang="fr-FR" sz="1600" baseline="30000" dirty="0"/>
                  <a:t>2</a:t>
                </a:r>
              </a:p>
            </p:txBody>
          </p:sp>
        </p:grpSp>
        <p:cxnSp>
          <p:nvCxnSpPr>
            <p:cNvPr id="7" name="Egyenes összekötő nyíllal 6"/>
            <p:cNvCxnSpPr/>
            <p:nvPr/>
          </p:nvCxnSpPr>
          <p:spPr>
            <a:xfrm flipV="1">
              <a:off x="1475656" y="4069253"/>
              <a:ext cx="1584176" cy="521754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Csoportba foglalás 19"/>
          <p:cNvGrpSpPr/>
          <p:nvPr/>
        </p:nvGrpSpPr>
        <p:grpSpPr>
          <a:xfrm>
            <a:off x="4304006" y="5114861"/>
            <a:ext cx="4669510" cy="1770523"/>
            <a:chOff x="4304006" y="5317639"/>
            <a:chExt cx="4669510" cy="1770523"/>
          </a:xfrm>
        </p:grpSpPr>
        <p:sp>
          <p:nvSpPr>
            <p:cNvPr id="4" name="Szövegdoboz 3"/>
            <p:cNvSpPr txBox="1"/>
            <p:nvPr/>
          </p:nvSpPr>
          <p:spPr>
            <a:xfrm>
              <a:off x="4411363" y="6503387"/>
              <a:ext cx="448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J. Moser, et </a:t>
              </a:r>
              <a:r>
                <a:rPr lang="hu-HU" sz="1600" dirty="0" err="1" smtClean="0"/>
                <a:t>al</a:t>
              </a:r>
              <a:r>
                <a:rPr lang="hu-HU" sz="1600" dirty="0" smtClean="0"/>
                <a:t>., </a:t>
              </a:r>
              <a:r>
                <a:rPr lang="hu-HU" sz="1600" dirty="0" err="1" smtClean="0"/>
                <a:t>Phys</a:t>
              </a:r>
              <a:r>
                <a:rPr lang="hu-HU" sz="1600" dirty="0" smtClean="0"/>
                <a:t>. </a:t>
              </a:r>
              <a:r>
                <a:rPr lang="hu-HU" sz="1600" dirty="0" err="1" smtClean="0"/>
                <a:t>Rev</a:t>
              </a:r>
              <a:r>
                <a:rPr lang="hu-HU" sz="1600" dirty="0" smtClean="0"/>
                <a:t>. B 81 (2010) 205445</a:t>
              </a:r>
            </a:p>
            <a:p>
              <a:r>
                <a:rPr lang="hu-HU" sz="1600" dirty="0" smtClean="0"/>
                <a:t>(</a:t>
              </a:r>
              <a:r>
                <a:rPr lang="hu-HU" sz="1600" dirty="0" err="1" smtClean="0"/>
                <a:t>disordered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graphene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exposed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to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ozone</a:t>
              </a:r>
              <a:r>
                <a:rPr lang="hu-HU" sz="1600" dirty="0" smtClean="0"/>
                <a:t>) </a:t>
              </a:r>
              <a:endParaRPr lang="hu-HU" sz="1600" dirty="0"/>
            </a:p>
          </p:txBody>
        </p: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893" y="5396259"/>
              <a:ext cx="1524000" cy="714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943" y="6110634"/>
              <a:ext cx="1504950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Egyenes összekötő 31"/>
            <p:cNvCxnSpPr/>
            <p:nvPr/>
          </p:nvCxnSpPr>
          <p:spPr>
            <a:xfrm>
              <a:off x="4312325" y="5317639"/>
              <a:ext cx="46611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 flipV="1">
              <a:off x="4304006" y="5320549"/>
              <a:ext cx="0" cy="15481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067" y="5877272"/>
              <a:ext cx="1181100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Szövegdoboz 26"/>
          <p:cNvSpPr txBox="1"/>
          <p:nvPr/>
        </p:nvSpPr>
        <p:spPr>
          <a:xfrm>
            <a:off x="35496" y="23703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34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" y="2895851"/>
            <a:ext cx="4588173" cy="348547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32" y="404664"/>
            <a:ext cx="3816350" cy="2247406"/>
          </a:xfrm>
          <a:prstGeom prst="rect">
            <a:avLst/>
          </a:prstGeom>
        </p:spPr>
      </p:pic>
      <p:sp>
        <p:nvSpPr>
          <p:cNvPr id="25613" name="Rectangle 20"/>
          <p:cNvSpPr>
            <a:spLocks noChangeArrowheads="1"/>
          </p:cNvSpPr>
          <p:nvPr/>
        </p:nvSpPr>
        <p:spPr bwMode="auto">
          <a:xfrm>
            <a:off x="0" y="1406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125013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208674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96232" y="2611651"/>
            <a:ext cx="1401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cs typeface="Times New Roman" pitchFamily="18" charset="0"/>
              </a:rPr>
              <a:t>35</a:t>
            </a:r>
            <a:r>
              <a:rPr lang="en-US" sz="1600" dirty="0" smtClean="0">
                <a:cs typeface="Times New Roman" pitchFamily="18" charset="0"/>
              </a:rPr>
              <a:t>0×2</a:t>
            </a:r>
            <a:r>
              <a:rPr lang="hu-HU" sz="1600" dirty="0" smtClean="0">
                <a:cs typeface="Times New Roman" pitchFamily="18" charset="0"/>
              </a:rPr>
              <a:t>1</a:t>
            </a:r>
            <a:r>
              <a:rPr lang="en-US" sz="1600" dirty="0" smtClean="0">
                <a:cs typeface="Times New Roman" pitchFamily="18" charset="0"/>
              </a:rPr>
              <a:t>0 nm</a:t>
            </a:r>
            <a:r>
              <a:rPr lang="en-US" sz="1600" baseline="30000" dirty="0" smtClean="0">
                <a:cs typeface="Times New Roman" pitchFamily="18" charset="0"/>
              </a:rPr>
              <a:t>2</a:t>
            </a:r>
            <a:endParaRPr lang="fr-FR" sz="1600" dirty="0"/>
          </a:p>
        </p:txBody>
      </p:sp>
      <p:sp>
        <p:nvSpPr>
          <p:cNvPr id="2" name="Ellipszis 1"/>
          <p:cNvSpPr/>
          <p:nvPr/>
        </p:nvSpPr>
        <p:spPr>
          <a:xfrm>
            <a:off x="1763688" y="2492896"/>
            <a:ext cx="104578" cy="10457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1803126" y="2100286"/>
            <a:ext cx="104578" cy="104578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1475656" y="1772816"/>
            <a:ext cx="104578" cy="104578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2065167" y="1668238"/>
            <a:ext cx="104578" cy="1045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2595214" y="1628800"/>
            <a:ext cx="104578" cy="104578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/>
          <p:cNvSpPr/>
          <p:nvPr/>
        </p:nvSpPr>
        <p:spPr>
          <a:xfrm>
            <a:off x="2470321" y="2172294"/>
            <a:ext cx="104578" cy="10457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615" name="Rectangle 27"/>
          <p:cNvSpPr>
            <a:spLocks noChangeArrowheads="1"/>
          </p:cNvSpPr>
          <p:nvPr/>
        </p:nvSpPr>
        <p:spPr bwMode="auto">
          <a:xfrm>
            <a:off x="4932040" y="5373216"/>
            <a:ext cx="330609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i="1" dirty="0" err="1">
                <a:cs typeface="Times New Roman" pitchFamily="18" charset="0"/>
              </a:rPr>
              <a:t>dI</a:t>
            </a:r>
            <a:r>
              <a:rPr lang="en-US" sz="1600" i="1" dirty="0">
                <a:cs typeface="Times New Roman" pitchFamily="18" charset="0"/>
              </a:rPr>
              <a:t>/</a:t>
            </a:r>
            <a:r>
              <a:rPr lang="en-US" sz="1600" i="1" dirty="0" err="1">
                <a:cs typeface="Times New Roman" pitchFamily="18" charset="0"/>
              </a:rPr>
              <a:t>dV</a:t>
            </a:r>
            <a:r>
              <a:rPr lang="en-US" sz="1600" i="1" dirty="0">
                <a:cs typeface="Times New Roman" pitchFamily="18" charset="0"/>
              </a:rPr>
              <a:t>(V)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spectra</a:t>
            </a:r>
            <a:r>
              <a:rPr lang="hu-HU" sz="1600" dirty="0" smtClean="0">
                <a:cs typeface="Times New Roman" pitchFamily="18" charset="0"/>
              </a:rPr>
              <a:t>:</a:t>
            </a:r>
            <a:endParaRPr lang="en-US" sz="1600" dirty="0">
              <a:cs typeface="Times New Roman" pitchFamily="18" charset="0"/>
            </a:endParaRPr>
          </a:p>
          <a:p>
            <a:pPr eaLnBrk="0" hangingPunct="0"/>
            <a:r>
              <a:rPr lang="en-US" sz="1600" dirty="0" err="1" smtClean="0">
                <a:cs typeface="Times New Roman" pitchFamily="18" charset="0"/>
              </a:rPr>
              <a:t>V</a:t>
            </a:r>
            <a:r>
              <a:rPr lang="en-US" sz="1600" baseline="-30000" dirty="0" err="1" smtClean="0">
                <a:cs typeface="Times New Roman" pitchFamily="18" charset="0"/>
              </a:rPr>
              <a:t>b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= − 0.2 V, I = 2 </a:t>
            </a:r>
            <a:r>
              <a:rPr lang="en-US" sz="1600" dirty="0" err="1">
                <a:cs typeface="Times New Roman" pitchFamily="18" charset="0"/>
              </a:rPr>
              <a:t>nA</a:t>
            </a:r>
            <a:r>
              <a:rPr lang="en-US" sz="1600" dirty="0">
                <a:cs typeface="Times New Roman" pitchFamily="18" charset="0"/>
              </a:rPr>
              <a:t>, V</a:t>
            </a:r>
            <a:r>
              <a:rPr lang="en-US" sz="1600" baseline="-30000" dirty="0">
                <a:cs typeface="Times New Roman" pitchFamily="18" charset="0"/>
              </a:rPr>
              <a:t>G</a:t>
            </a:r>
            <a:r>
              <a:rPr lang="en-US" sz="1600" dirty="0">
                <a:cs typeface="Times New Roman" pitchFamily="18" charset="0"/>
              </a:rPr>
              <a:t> = </a:t>
            </a:r>
            <a:r>
              <a:rPr lang="hu-HU" sz="1600" dirty="0" smtClean="0">
                <a:cs typeface="Times New Roman" pitchFamily="18" charset="0"/>
              </a:rPr>
              <a:t>- </a:t>
            </a:r>
            <a:r>
              <a:rPr lang="en-US" sz="1600" dirty="0" smtClean="0">
                <a:cs typeface="Times New Roman" pitchFamily="18" charset="0"/>
              </a:rPr>
              <a:t>25 V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17733"/>
            <a:ext cx="4104456" cy="2491187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44841" y="2448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40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" y="3590975"/>
            <a:ext cx="4197258" cy="2965727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4427985" y="3529037"/>
            <a:ext cx="4320480" cy="2915008"/>
            <a:chOff x="4167248" y="3272797"/>
            <a:chExt cx="4908911" cy="3468572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248" y="3272797"/>
              <a:ext cx="4908911" cy="3468572"/>
            </a:xfrm>
            <a:prstGeom prst="rect">
              <a:avLst/>
            </a:prstGeom>
          </p:spPr>
        </p:pic>
        <p:sp>
          <p:nvSpPr>
            <p:cNvPr id="19476" name="Text Box 25"/>
            <p:cNvSpPr txBox="1">
              <a:spLocks noChangeArrowheads="1"/>
            </p:cNvSpPr>
            <p:nvPr/>
          </p:nvSpPr>
          <p:spPr bwMode="auto">
            <a:xfrm>
              <a:off x="5353160" y="5492787"/>
              <a:ext cx="301542" cy="40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77" name="Text Box 26"/>
            <p:cNvSpPr txBox="1">
              <a:spLocks noChangeArrowheads="1"/>
            </p:cNvSpPr>
            <p:nvPr/>
          </p:nvSpPr>
          <p:spPr bwMode="auto">
            <a:xfrm>
              <a:off x="6821254" y="4959828"/>
              <a:ext cx="301542" cy="40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78" name="Text Box 27"/>
            <p:cNvSpPr txBox="1">
              <a:spLocks noChangeArrowheads="1"/>
            </p:cNvSpPr>
            <p:nvPr/>
          </p:nvSpPr>
          <p:spPr bwMode="auto">
            <a:xfrm>
              <a:off x="7026372" y="5512071"/>
              <a:ext cx="301542" cy="40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79" name="Text Box 28"/>
            <p:cNvSpPr txBox="1">
              <a:spLocks noChangeArrowheads="1"/>
            </p:cNvSpPr>
            <p:nvPr/>
          </p:nvSpPr>
          <p:spPr bwMode="auto">
            <a:xfrm>
              <a:off x="6936963" y="5254358"/>
              <a:ext cx="301542" cy="40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80" name="Text Box 29"/>
            <p:cNvSpPr txBox="1">
              <a:spLocks noChangeArrowheads="1"/>
            </p:cNvSpPr>
            <p:nvPr/>
          </p:nvSpPr>
          <p:spPr bwMode="auto">
            <a:xfrm>
              <a:off x="7129809" y="5782056"/>
              <a:ext cx="301542" cy="40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81" name="Text Box 30"/>
            <p:cNvSpPr txBox="1">
              <a:spLocks noChangeArrowheads="1"/>
            </p:cNvSpPr>
            <p:nvPr/>
          </p:nvSpPr>
          <p:spPr bwMode="auto">
            <a:xfrm>
              <a:off x="5283032" y="5159686"/>
              <a:ext cx="301542" cy="40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cs typeface="Arial" pitchFamily="34" charset="0"/>
                </a:rPr>
                <a:t>*</a:t>
              </a:r>
            </a:p>
          </p:txBody>
        </p:sp>
        <p:sp>
          <p:nvSpPr>
            <p:cNvPr id="19482" name="Text Box 31"/>
            <p:cNvSpPr txBox="1">
              <a:spLocks noChangeArrowheads="1"/>
            </p:cNvSpPr>
            <p:nvPr/>
          </p:nvSpPr>
          <p:spPr bwMode="auto">
            <a:xfrm>
              <a:off x="5431002" y="5792577"/>
              <a:ext cx="301542" cy="40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cs typeface="Arial" pitchFamily="34" charset="0"/>
                </a:rPr>
                <a:t>*</a:t>
              </a:r>
            </a:p>
          </p:txBody>
        </p:sp>
        <p:sp>
          <p:nvSpPr>
            <p:cNvPr id="19483" name="Text Box 32"/>
            <p:cNvSpPr txBox="1">
              <a:spLocks noChangeArrowheads="1"/>
            </p:cNvSpPr>
            <p:nvPr/>
          </p:nvSpPr>
          <p:spPr bwMode="auto">
            <a:xfrm>
              <a:off x="5101752" y="4828342"/>
              <a:ext cx="301542" cy="40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cs typeface="Arial" pitchFamily="34" charset="0"/>
                </a:rPr>
                <a:t>*</a:t>
              </a:r>
            </a:p>
          </p:txBody>
        </p:sp>
        <p:sp>
          <p:nvSpPr>
            <p:cNvPr id="19484" name="Text Box 33"/>
            <p:cNvSpPr txBox="1">
              <a:spLocks noChangeArrowheads="1"/>
            </p:cNvSpPr>
            <p:nvPr/>
          </p:nvSpPr>
          <p:spPr bwMode="auto">
            <a:xfrm>
              <a:off x="4997263" y="3644967"/>
              <a:ext cx="301542" cy="40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cs typeface="Arial" pitchFamily="34" charset="0"/>
                </a:rPr>
                <a:t>*</a:t>
              </a:r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" y="376489"/>
            <a:ext cx="3033022" cy="3033022"/>
          </a:xfrm>
          <a:prstGeom prst="rect">
            <a:avLst/>
          </a:prstGeom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2244725" y="19441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00CC99"/>
                </a:solidFill>
              </a:rPr>
              <a:t>0</a:t>
            </a:r>
            <a:endParaRPr lang="fr-FR" b="1" dirty="0">
              <a:solidFill>
                <a:srgbClr val="00CC99"/>
              </a:solidFill>
            </a:endParaRP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884363" y="18383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0000CC"/>
                </a:solidFill>
              </a:rPr>
              <a:t>1</a:t>
            </a:r>
            <a:endParaRPr lang="fr-FR" b="1" dirty="0">
              <a:solidFill>
                <a:srgbClr val="0000CC"/>
              </a:solidFill>
            </a:endParaRP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1534165" y="1759590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FF0000"/>
                </a:solidFill>
              </a:rPr>
              <a:t>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804466" y="1556792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4</a:t>
            </a: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2040816" y="3059668"/>
            <a:ext cx="1353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×</a:t>
            </a:r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nm</a:t>
            </a:r>
            <a:r>
              <a:rPr lang="en-US" sz="1600" baseline="30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458269"/>
            <a:ext cx="3970789" cy="2930472"/>
          </a:xfrm>
          <a:prstGeom prst="rect">
            <a:avLst/>
          </a:prstGeom>
        </p:spPr>
      </p:pic>
      <p:sp>
        <p:nvSpPr>
          <p:cNvPr id="8" name="Szorzás 7"/>
          <p:cNvSpPr/>
          <p:nvPr/>
        </p:nvSpPr>
        <p:spPr>
          <a:xfrm>
            <a:off x="2298018" y="2177568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orzás 36"/>
          <p:cNvSpPr/>
          <p:nvPr/>
        </p:nvSpPr>
        <p:spPr>
          <a:xfrm>
            <a:off x="1937978" y="2088144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orzás 37"/>
          <p:cNvSpPr/>
          <p:nvPr/>
        </p:nvSpPr>
        <p:spPr>
          <a:xfrm>
            <a:off x="1577938" y="1989150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orzás 38"/>
          <p:cNvSpPr/>
          <p:nvPr/>
        </p:nvSpPr>
        <p:spPr>
          <a:xfrm>
            <a:off x="844210" y="1790542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06960" y="7157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on</a:t>
            </a:r>
            <a:r>
              <a:rPr lang="hu-HU" b="1" dirty="0" smtClean="0">
                <a:solidFill>
                  <a:srgbClr val="0000CC"/>
                </a:solidFill>
              </a:rPr>
              <a:t> an </a:t>
            </a:r>
            <a:r>
              <a:rPr lang="hu-HU" b="1" dirty="0" err="1" smtClean="0">
                <a:solidFill>
                  <a:srgbClr val="0000CC"/>
                </a:solidFill>
              </a:rPr>
              <a:t>intrinsic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ripple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98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" y="3590974"/>
            <a:ext cx="4176464" cy="295103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" y="376489"/>
            <a:ext cx="3033022" cy="3033022"/>
          </a:xfrm>
          <a:prstGeom prst="rect">
            <a:avLst/>
          </a:prstGeom>
        </p:spPr>
      </p:pic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2244725" y="19441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00CC99"/>
                </a:solidFill>
              </a:rPr>
              <a:t>0</a:t>
            </a:r>
            <a:endParaRPr lang="fr-FR" b="1" dirty="0">
              <a:solidFill>
                <a:srgbClr val="00CC99"/>
              </a:solidFill>
            </a:endParaRP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884363" y="18383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0000CC"/>
                </a:solidFill>
              </a:rPr>
              <a:t>1</a:t>
            </a:r>
            <a:endParaRPr lang="fr-FR" b="1" dirty="0">
              <a:solidFill>
                <a:srgbClr val="0000CC"/>
              </a:solidFill>
            </a:endParaRP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1534165" y="1759590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FF0000"/>
                </a:solidFill>
              </a:rPr>
              <a:t>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804466" y="1556792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4</a:t>
            </a:r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2040816" y="3059668"/>
            <a:ext cx="1353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×</a:t>
            </a:r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nm</a:t>
            </a:r>
            <a:r>
              <a:rPr lang="en-US" sz="1600" baseline="30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Szorzás 7"/>
          <p:cNvSpPr/>
          <p:nvPr/>
        </p:nvSpPr>
        <p:spPr>
          <a:xfrm>
            <a:off x="2298018" y="2177568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orzás 36"/>
          <p:cNvSpPr/>
          <p:nvPr/>
        </p:nvSpPr>
        <p:spPr>
          <a:xfrm>
            <a:off x="1937978" y="2088144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orzás 37"/>
          <p:cNvSpPr/>
          <p:nvPr/>
        </p:nvSpPr>
        <p:spPr>
          <a:xfrm>
            <a:off x="1577938" y="1989150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orzás 38"/>
          <p:cNvSpPr/>
          <p:nvPr/>
        </p:nvSpPr>
        <p:spPr>
          <a:xfrm>
            <a:off x="844210" y="1790542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85" y="441325"/>
            <a:ext cx="4279948" cy="2987675"/>
          </a:xfrm>
          <a:prstGeom prst="rect">
            <a:avLst/>
          </a:prstGeom>
        </p:spPr>
      </p:pic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6407577" y="107340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g </a:t>
            </a:r>
            <a:r>
              <a:rPr lang="fr-FR" b="1" dirty="0"/>
              <a:t>(V)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 rot="16200000">
            <a:off x="3996024" y="1723879"/>
            <a:ext cx="997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bias </a:t>
            </a:r>
            <a:r>
              <a:rPr lang="fr-FR" b="1" dirty="0"/>
              <a:t>(V)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106960" y="7157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on</a:t>
            </a:r>
            <a:r>
              <a:rPr lang="hu-HU" b="1" dirty="0" smtClean="0">
                <a:solidFill>
                  <a:srgbClr val="0000CC"/>
                </a:solidFill>
              </a:rPr>
              <a:t> an </a:t>
            </a:r>
            <a:r>
              <a:rPr lang="hu-HU" b="1" dirty="0" err="1" smtClean="0">
                <a:solidFill>
                  <a:srgbClr val="0000CC"/>
                </a:solidFill>
              </a:rPr>
              <a:t>intrinsic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ripple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436096" y="314096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Spectra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a fixed </a:t>
            </a:r>
            <a:r>
              <a:rPr lang="hu-HU" sz="1600" dirty="0" err="1" smtClean="0"/>
              <a:t>position</a:t>
            </a:r>
            <a:endParaRPr lang="hu-HU" sz="16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667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ép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85" y="441325"/>
            <a:ext cx="4279948" cy="298767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" y="3590974"/>
            <a:ext cx="4176464" cy="295103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" y="376489"/>
            <a:ext cx="3033022" cy="3033022"/>
          </a:xfrm>
          <a:prstGeom prst="rect">
            <a:avLst/>
          </a:prstGeom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244725" y="19441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00CC99"/>
                </a:solidFill>
              </a:rPr>
              <a:t>0</a:t>
            </a:r>
            <a:endParaRPr lang="fr-FR" b="1" dirty="0">
              <a:solidFill>
                <a:srgbClr val="00CC99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84363" y="18383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0000CC"/>
                </a:solidFill>
              </a:rPr>
              <a:t>1</a:t>
            </a:r>
            <a:endParaRPr lang="fr-FR" b="1" dirty="0">
              <a:solidFill>
                <a:srgbClr val="0000CC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534165" y="1759590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FF0000"/>
                </a:solidFill>
              </a:rPr>
              <a:t>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04466" y="1556792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4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040816" y="3059668"/>
            <a:ext cx="1353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×</a:t>
            </a:r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nm</a:t>
            </a:r>
            <a:r>
              <a:rPr lang="en-US" sz="1600" baseline="30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Szorzás 19"/>
          <p:cNvSpPr/>
          <p:nvPr/>
        </p:nvSpPr>
        <p:spPr>
          <a:xfrm>
            <a:off x="2298018" y="2177568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orzás 20"/>
          <p:cNvSpPr/>
          <p:nvPr/>
        </p:nvSpPr>
        <p:spPr>
          <a:xfrm>
            <a:off x="1937978" y="2088144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orzás 21"/>
          <p:cNvSpPr/>
          <p:nvPr/>
        </p:nvSpPr>
        <p:spPr>
          <a:xfrm>
            <a:off x="1577938" y="1989150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orzás 22"/>
          <p:cNvSpPr/>
          <p:nvPr/>
        </p:nvSpPr>
        <p:spPr>
          <a:xfrm>
            <a:off x="844210" y="1790542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106960" y="7157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STS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high</a:t>
            </a:r>
            <a:r>
              <a:rPr lang="hu-HU" dirty="0" smtClean="0"/>
              <a:t> </a:t>
            </a:r>
            <a:r>
              <a:rPr lang="hu-HU" dirty="0" err="1" smtClean="0"/>
              <a:t>energy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an </a:t>
            </a:r>
            <a:r>
              <a:rPr lang="hu-HU" dirty="0" err="1" smtClean="0"/>
              <a:t>intrinsic</a:t>
            </a:r>
            <a:r>
              <a:rPr lang="hu-HU" dirty="0" smtClean="0"/>
              <a:t> </a:t>
            </a:r>
            <a:r>
              <a:rPr lang="hu-HU" dirty="0" err="1" smtClean="0"/>
              <a:t>ripple</a:t>
            </a:r>
            <a:endParaRPr lang="hu-HU" dirty="0"/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407577" y="107340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g </a:t>
            </a:r>
            <a:r>
              <a:rPr lang="fr-FR" b="1" dirty="0"/>
              <a:t>(V)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 rot="16200000">
            <a:off x="3996024" y="1723879"/>
            <a:ext cx="997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bias </a:t>
            </a:r>
            <a:r>
              <a:rPr lang="fr-FR" b="1" dirty="0"/>
              <a:t>(V)</a:t>
            </a:r>
          </a:p>
        </p:txBody>
      </p:sp>
      <p:grpSp>
        <p:nvGrpSpPr>
          <p:cNvPr id="33" name="Csoportba foglalás 32"/>
          <p:cNvGrpSpPr/>
          <p:nvPr/>
        </p:nvGrpSpPr>
        <p:grpSpPr>
          <a:xfrm>
            <a:off x="4970451" y="433411"/>
            <a:ext cx="1593851" cy="3095625"/>
            <a:chOff x="722729" y="333375"/>
            <a:chExt cx="1593851" cy="3095625"/>
          </a:xfrm>
        </p:grpSpPr>
        <p:cxnSp>
          <p:nvCxnSpPr>
            <p:cNvPr id="29" name="Connecteur droit 31"/>
            <p:cNvCxnSpPr/>
            <p:nvPr/>
          </p:nvCxnSpPr>
          <p:spPr bwMode="auto">
            <a:xfrm rot="5400000">
              <a:off x="-825084" y="1881188"/>
              <a:ext cx="309562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34"/>
            <p:cNvCxnSpPr/>
            <p:nvPr/>
          </p:nvCxnSpPr>
          <p:spPr bwMode="auto">
            <a:xfrm rot="5400000">
              <a:off x="-129759" y="1881188"/>
              <a:ext cx="3095625" cy="0"/>
            </a:xfrm>
            <a:prstGeom prst="line">
              <a:avLst/>
            </a:prstGeom>
            <a:ln>
              <a:solidFill>
                <a:srgbClr val="CC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6"/>
            <p:cNvCxnSpPr/>
            <p:nvPr/>
          </p:nvCxnSpPr>
          <p:spPr bwMode="auto">
            <a:xfrm rot="5400000">
              <a:off x="311567" y="1881188"/>
              <a:ext cx="3095625" cy="0"/>
            </a:xfrm>
            <a:prstGeom prst="line">
              <a:avLst/>
            </a:prstGeom>
            <a:ln>
              <a:solidFill>
                <a:srgbClr val="0000CC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7"/>
            <p:cNvCxnSpPr/>
            <p:nvPr/>
          </p:nvCxnSpPr>
          <p:spPr bwMode="auto">
            <a:xfrm rot="5400000">
              <a:off x="768767" y="1881188"/>
              <a:ext cx="3095625" cy="0"/>
            </a:xfrm>
            <a:prstGeom prst="line">
              <a:avLst/>
            </a:prstGeom>
            <a:ln>
              <a:solidFill>
                <a:srgbClr val="00CC99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1" t="2178" r="12835"/>
          <a:stretch/>
        </p:blipFill>
        <p:spPr>
          <a:xfrm>
            <a:off x="4558105" y="3590974"/>
            <a:ext cx="3614295" cy="3039695"/>
          </a:xfrm>
          <a:prstGeom prst="rect">
            <a:avLst/>
          </a:prstGeom>
        </p:spPr>
      </p:pic>
      <p:sp>
        <p:nvSpPr>
          <p:cNvPr id="25" name="Szövegdoboz 24"/>
          <p:cNvSpPr txBox="1"/>
          <p:nvPr/>
        </p:nvSpPr>
        <p:spPr>
          <a:xfrm>
            <a:off x="5436096" y="309044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Spectra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a fixed </a:t>
            </a:r>
            <a:r>
              <a:rPr lang="hu-HU" sz="1600" dirty="0" err="1" smtClean="0"/>
              <a:t>position</a:t>
            </a:r>
            <a:endParaRPr lang="hu-HU" sz="1600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15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4" y="376489"/>
            <a:ext cx="3033022" cy="3033022"/>
          </a:xfrm>
          <a:prstGeom prst="rect">
            <a:avLst/>
          </a:prstGeom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244725" y="19441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00CC99"/>
                </a:solidFill>
              </a:rPr>
              <a:t>0</a:t>
            </a:r>
            <a:endParaRPr lang="fr-FR" b="1" dirty="0">
              <a:solidFill>
                <a:srgbClr val="00CC99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84363" y="18383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rgbClr val="0000CC"/>
                </a:solidFill>
              </a:rPr>
              <a:t>1</a:t>
            </a:r>
            <a:endParaRPr lang="fr-FR" b="1" dirty="0">
              <a:solidFill>
                <a:srgbClr val="0000CC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534165" y="1759590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b="1" dirty="0">
                <a:solidFill>
                  <a:srgbClr val="FF0000"/>
                </a:solidFill>
              </a:rPr>
              <a:t>2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04466" y="1556792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4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040816" y="3059668"/>
            <a:ext cx="1353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×</a:t>
            </a:r>
            <a:r>
              <a:rPr lang="hu-HU" sz="1600" dirty="0" smtClean="0">
                <a:solidFill>
                  <a:schemeClr val="bg1"/>
                </a:solidFill>
                <a:cs typeface="Times New Roman" pitchFamily="18" charset="0"/>
              </a:rPr>
              <a:t>6.5</a:t>
            </a:r>
            <a:r>
              <a:rPr lang="en-US" sz="1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nm</a:t>
            </a:r>
            <a:r>
              <a:rPr lang="en-US" sz="1600" baseline="300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Szorzás 19"/>
          <p:cNvSpPr/>
          <p:nvPr/>
        </p:nvSpPr>
        <p:spPr>
          <a:xfrm>
            <a:off x="2298018" y="2177568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orzás 20"/>
          <p:cNvSpPr/>
          <p:nvPr/>
        </p:nvSpPr>
        <p:spPr>
          <a:xfrm>
            <a:off x="1937978" y="2088144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orzás 21"/>
          <p:cNvSpPr/>
          <p:nvPr/>
        </p:nvSpPr>
        <p:spPr>
          <a:xfrm>
            <a:off x="1577938" y="1989150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orzás 22"/>
          <p:cNvSpPr/>
          <p:nvPr/>
        </p:nvSpPr>
        <p:spPr>
          <a:xfrm>
            <a:off x="844210" y="1790542"/>
            <a:ext cx="185750" cy="287722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107504" y="4032002"/>
            <a:ext cx="3888431" cy="2205310"/>
            <a:chOff x="611561" y="836712"/>
            <a:chExt cx="3888431" cy="2205310"/>
          </a:xfrm>
        </p:grpSpPr>
        <p:sp>
          <p:nvSpPr>
            <p:cNvPr id="35" name="Szabadkézi sokszög 34"/>
            <p:cNvSpPr/>
            <p:nvPr/>
          </p:nvSpPr>
          <p:spPr>
            <a:xfrm>
              <a:off x="611561" y="2653269"/>
              <a:ext cx="3888431" cy="388753"/>
            </a:xfrm>
            <a:custGeom>
              <a:avLst/>
              <a:gdLst>
                <a:gd name="connsiteX0" fmla="*/ 0 w 6060558"/>
                <a:gd name="connsiteY0" fmla="*/ 409608 h 600994"/>
                <a:gd name="connsiteX1" fmla="*/ 21265 w 6060558"/>
                <a:gd name="connsiteY1" fmla="*/ 377710 h 600994"/>
                <a:gd name="connsiteX2" fmla="*/ 53162 w 6060558"/>
                <a:gd name="connsiteY2" fmla="*/ 313915 h 600994"/>
                <a:gd name="connsiteX3" fmla="*/ 106325 w 6060558"/>
                <a:gd name="connsiteY3" fmla="*/ 250120 h 600994"/>
                <a:gd name="connsiteX4" fmla="*/ 138223 w 6060558"/>
                <a:gd name="connsiteY4" fmla="*/ 228854 h 600994"/>
                <a:gd name="connsiteX5" fmla="*/ 202018 w 6060558"/>
                <a:gd name="connsiteY5" fmla="*/ 207589 h 600994"/>
                <a:gd name="connsiteX6" fmla="*/ 329609 w 6060558"/>
                <a:gd name="connsiteY6" fmla="*/ 218222 h 600994"/>
                <a:gd name="connsiteX7" fmla="*/ 404037 w 6060558"/>
                <a:gd name="connsiteY7" fmla="*/ 250120 h 600994"/>
                <a:gd name="connsiteX8" fmla="*/ 467832 w 6060558"/>
                <a:gd name="connsiteY8" fmla="*/ 260752 h 600994"/>
                <a:gd name="connsiteX9" fmla="*/ 499730 w 6060558"/>
                <a:gd name="connsiteY9" fmla="*/ 271385 h 600994"/>
                <a:gd name="connsiteX10" fmla="*/ 531628 w 6060558"/>
                <a:gd name="connsiteY10" fmla="*/ 292650 h 600994"/>
                <a:gd name="connsiteX11" fmla="*/ 595423 w 6060558"/>
                <a:gd name="connsiteY11" fmla="*/ 303282 h 600994"/>
                <a:gd name="connsiteX12" fmla="*/ 712381 w 6060558"/>
                <a:gd name="connsiteY12" fmla="*/ 335180 h 600994"/>
                <a:gd name="connsiteX13" fmla="*/ 786809 w 6060558"/>
                <a:gd name="connsiteY13" fmla="*/ 367078 h 600994"/>
                <a:gd name="connsiteX14" fmla="*/ 829339 w 6060558"/>
                <a:gd name="connsiteY14" fmla="*/ 388343 h 600994"/>
                <a:gd name="connsiteX15" fmla="*/ 861237 w 6060558"/>
                <a:gd name="connsiteY15" fmla="*/ 398975 h 600994"/>
                <a:gd name="connsiteX16" fmla="*/ 935665 w 6060558"/>
                <a:gd name="connsiteY16" fmla="*/ 441506 h 600994"/>
                <a:gd name="connsiteX17" fmla="*/ 1041990 w 6060558"/>
                <a:gd name="connsiteY17" fmla="*/ 473403 h 600994"/>
                <a:gd name="connsiteX18" fmla="*/ 1073888 w 6060558"/>
                <a:gd name="connsiteY18" fmla="*/ 494668 h 600994"/>
                <a:gd name="connsiteX19" fmla="*/ 1116418 w 6060558"/>
                <a:gd name="connsiteY19" fmla="*/ 505301 h 600994"/>
                <a:gd name="connsiteX20" fmla="*/ 1148316 w 6060558"/>
                <a:gd name="connsiteY20" fmla="*/ 515934 h 600994"/>
                <a:gd name="connsiteX21" fmla="*/ 1254642 w 6060558"/>
                <a:gd name="connsiteY21" fmla="*/ 547831 h 600994"/>
                <a:gd name="connsiteX22" fmla="*/ 1371600 w 6060558"/>
                <a:gd name="connsiteY22" fmla="*/ 537199 h 600994"/>
                <a:gd name="connsiteX23" fmla="*/ 1446028 w 6060558"/>
                <a:gd name="connsiteY23" fmla="*/ 505301 h 600994"/>
                <a:gd name="connsiteX24" fmla="*/ 1477925 w 6060558"/>
                <a:gd name="connsiteY24" fmla="*/ 494668 h 600994"/>
                <a:gd name="connsiteX25" fmla="*/ 1520456 w 6060558"/>
                <a:gd name="connsiteY25" fmla="*/ 462771 h 600994"/>
                <a:gd name="connsiteX26" fmla="*/ 1605516 w 6060558"/>
                <a:gd name="connsiteY26" fmla="*/ 420241 h 600994"/>
                <a:gd name="connsiteX27" fmla="*/ 1669311 w 6060558"/>
                <a:gd name="connsiteY27" fmla="*/ 367078 h 600994"/>
                <a:gd name="connsiteX28" fmla="*/ 1711842 w 6060558"/>
                <a:gd name="connsiteY28" fmla="*/ 335180 h 600994"/>
                <a:gd name="connsiteX29" fmla="*/ 1754372 w 6060558"/>
                <a:gd name="connsiteY29" fmla="*/ 282017 h 600994"/>
                <a:gd name="connsiteX30" fmla="*/ 1775637 w 6060558"/>
                <a:gd name="connsiteY30" fmla="*/ 250120 h 600994"/>
                <a:gd name="connsiteX31" fmla="*/ 1807535 w 6060558"/>
                <a:gd name="connsiteY31" fmla="*/ 218222 h 600994"/>
                <a:gd name="connsiteX32" fmla="*/ 1828800 w 6060558"/>
                <a:gd name="connsiteY32" fmla="*/ 186324 h 600994"/>
                <a:gd name="connsiteX33" fmla="*/ 1871330 w 6060558"/>
                <a:gd name="connsiteY33" fmla="*/ 165059 h 600994"/>
                <a:gd name="connsiteX34" fmla="*/ 1935125 w 6060558"/>
                <a:gd name="connsiteY34" fmla="*/ 133161 h 600994"/>
                <a:gd name="connsiteX35" fmla="*/ 2541181 w 6060558"/>
                <a:gd name="connsiteY35" fmla="*/ 143794 h 600994"/>
                <a:gd name="connsiteX36" fmla="*/ 2583711 w 6060558"/>
                <a:gd name="connsiteY36" fmla="*/ 154427 h 600994"/>
                <a:gd name="connsiteX37" fmla="*/ 2668772 w 6060558"/>
                <a:gd name="connsiteY37" fmla="*/ 165059 h 600994"/>
                <a:gd name="connsiteX38" fmla="*/ 2711302 w 6060558"/>
                <a:gd name="connsiteY38" fmla="*/ 175692 h 600994"/>
                <a:gd name="connsiteX39" fmla="*/ 2743200 w 6060558"/>
                <a:gd name="connsiteY39" fmla="*/ 186324 h 600994"/>
                <a:gd name="connsiteX40" fmla="*/ 2796362 w 6060558"/>
                <a:gd name="connsiteY40" fmla="*/ 196957 h 600994"/>
                <a:gd name="connsiteX41" fmla="*/ 2881423 w 6060558"/>
                <a:gd name="connsiteY41" fmla="*/ 239487 h 600994"/>
                <a:gd name="connsiteX42" fmla="*/ 2987749 w 6060558"/>
                <a:gd name="connsiteY42" fmla="*/ 282017 h 600994"/>
                <a:gd name="connsiteX43" fmla="*/ 3040911 w 6060558"/>
                <a:gd name="connsiteY43" fmla="*/ 324547 h 600994"/>
                <a:gd name="connsiteX44" fmla="*/ 3072809 w 6060558"/>
                <a:gd name="connsiteY44" fmla="*/ 335180 h 600994"/>
                <a:gd name="connsiteX45" fmla="*/ 3125972 w 6060558"/>
                <a:gd name="connsiteY45" fmla="*/ 367078 h 600994"/>
                <a:gd name="connsiteX46" fmla="*/ 3168502 w 6060558"/>
                <a:gd name="connsiteY46" fmla="*/ 398975 h 600994"/>
                <a:gd name="connsiteX47" fmla="*/ 3189767 w 6060558"/>
                <a:gd name="connsiteY47" fmla="*/ 420241 h 600994"/>
                <a:gd name="connsiteX48" fmla="*/ 3221665 w 6060558"/>
                <a:gd name="connsiteY48" fmla="*/ 430873 h 600994"/>
                <a:gd name="connsiteX49" fmla="*/ 3264195 w 6060558"/>
                <a:gd name="connsiteY49" fmla="*/ 462771 h 600994"/>
                <a:gd name="connsiteX50" fmla="*/ 3359888 w 6060558"/>
                <a:gd name="connsiteY50" fmla="*/ 505301 h 600994"/>
                <a:gd name="connsiteX51" fmla="*/ 3455581 w 6060558"/>
                <a:gd name="connsiteY51" fmla="*/ 558464 h 600994"/>
                <a:gd name="connsiteX52" fmla="*/ 3540642 w 6060558"/>
                <a:gd name="connsiteY52" fmla="*/ 579729 h 600994"/>
                <a:gd name="connsiteX53" fmla="*/ 3604437 w 6060558"/>
                <a:gd name="connsiteY53" fmla="*/ 600994 h 600994"/>
                <a:gd name="connsiteX54" fmla="*/ 3912781 w 6060558"/>
                <a:gd name="connsiteY54" fmla="*/ 590361 h 600994"/>
                <a:gd name="connsiteX55" fmla="*/ 3987209 w 6060558"/>
                <a:gd name="connsiteY55" fmla="*/ 547831 h 600994"/>
                <a:gd name="connsiteX56" fmla="*/ 4008474 w 6060558"/>
                <a:gd name="connsiteY56" fmla="*/ 515934 h 600994"/>
                <a:gd name="connsiteX57" fmla="*/ 4051004 w 6060558"/>
                <a:gd name="connsiteY57" fmla="*/ 462771 h 600994"/>
                <a:gd name="connsiteX58" fmla="*/ 4114800 w 6060558"/>
                <a:gd name="connsiteY58" fmla="*/ 356445 h 600994"/>
                <a:gd name="connsiteX59" fmla="*/ 4146697 w 6060558"/>
                <a:gd name="connsiteY59" fmla="*/ 335180 h 600994"/>
                <a:gd name="connsiteX60" fmla="*/ 4199860 w 6060558"/>
                <a:gd name="connsiteY60" fmla="*/ 271385 h 600994"/>
                <a:gd name="connsiteX61" fmla="*/ 4242390 w 6060558"/>
                <a:gd name="connsiteY61" fmla="*/ 250120 h 600994"/>
                <a:gd name="connsiteX62" fmla="*/ 4274288 w 6060558"/>
                <a:gd name="connsiteY62" fmla="*/ 218222 h 600994"/>
                <a:gd name="connsiteX63" fmla="*/ 4306186 w 6060558"/>
                <a:gd name="connsiteY63" fmla="*/ 207589 h 600994"/>
                <a:gd name="connsiteX64" fmla="*/ 4380614 w 6060558"/>
                <a:gd name="connsiteY64" fmla="*/ 165059 h 600994"/>
                <a:gd name="connsiteX65" fmla="*/ 4465674 w 6060558"/>
                <a:gd name="connsiteY65" fmla="*/ 122529 h 600994"/>
                <a:gd name="connsiteX66" fmla="*/ 4529469 w 6060558"/>
                <a:gd name="connsiteY66" fmla="*/ 101264 h 600994"/>
                <a:gd name="connsiteX67" fmla="*/ 4593265 w 6060558"/>
                <a:gd name="connsiteY67" fmla="*/ 69366 h 600994"/>
                <a:gd name="connsiteX68" fmla="*/ 4625162 w 6060558"/>
                <a:gd name="connsiteY68" fmla="*/ 48101 h 600994"/>
                <a:gd name="connsiteX69" fmla="*/ 4667693 w 6060558"/>
                <a:gd name="connsiteY69" fmla="*/ 37468 h 600994"/>
                <a:gd name="connsiteX70" fmla="*/ 4784651 w 6060558"/>
                <a:gd name="connsiteY70" fmla="*/ 5571 h 600994"/>
                <a:gd name="connsiteX71" fmla="*/ 5007935 w 6060558"/>
                <a:gd name="connsiteY71" fmla="*/ 16203 h 600994"/>
                <a:gd name="connsiteX72" fmla="*/ 5092995 w 6060558"/>
                <a:gd name="connsiteY72" fmla="*/ 58734 h 600994"/>
                <a:gd name="connsiteX73" fmla="*/ 5135525 w 6060558"/>
                <a:gd name="connsiteY73" fmla="*/ 69366 h 600994"/>
                <a:gd name="connsiteX74" fmla="*/ 5178056 w 6060558"/>
                <a:gd name="connsiteY74" fmla="*/ 101264 h 600994"/>
                <a:gd name="connsiteX75" fmla="*/ 5209953 w 6060558"/>
                <a:gd name="connsiteY75" fmla="*/ 111896 h 600994"/>
                <a:gd name="connsiteX76" fmla="*/ 5263116 w 6060558"/>
                <a:gd name="connsiteY76" fmla="*/ 133161 h 600994"/>
                <a:gd name="connsiteX77" fmla="*/ 5326911 w 6060558"/>
                <a:gd name="connsiteY77" fmla="*/ 186324 h 600994"/>
                <a:gd name="connsiteX78" fmla="*/ 5358809 w 6060558"/>
                <a:gd name="connsiteY78" fmla="*/ 207589 h 600994"/>
                <a:gd name="connsiteX79" fmla="*/ 5401339 w 6060558"/>
                <a:gd name="connsiteY79" fmla="*/ 239487 h 600994"/>
                <a:gd name="connsiteX80" fmla="*/ 5443869 w 6060558"/>
                <a:gd name="connsiteY80" fmla="*/ 250120 h 600994"/>
                <a:gd name="connsiteX81" fmla="*/ 5497032 w 6060558"/>
                <a:gd name="connsiteY81" fmla="*/ 292650 h 600994"/>
                <a:gd name="connsiteX82" fmla="*/ 5550195 w 6060558"/>
                <a:gd name="connsiteY82" fmla="*/ 313915 h 600994"/>
                <a:gd name="connsiteX83" fmla="*/ 5624623 w 6060558"/>
                <a:gd name="connsiteY83" fmla="*/ 356445 h 600994"/>
                <a:gd name="connsiteX84" fmla="*/ 5709683 w 6060558"/>
                <a:gd name="connsiteY84" fmla="*/ 409608 h 600994"/>
                <a:gd name="connsiteX85" fmla="*/ 5752214 w 6060558"/>
                <a:gd name="connsiteY85" fmla="*/ 420241 h 600994"/>
                <a:gd name="connsiteX86" fmla="*/ 5784111 w 6060558"/>
                <a:gd name="connsiteY86" fmla="*/ 441506 h 600994"/>
                <a:gd name="connsiteX87" fmla="*/ 6007395 w 6060558"/>
                <a:gd name="connsiteY87" fmla="*/ 441506 h 600994"/>
                <a:gd name="connsiteX88" fmla="*/ 6060558 w 6060558"/>
                <a:gd name="connsiteY88" fmla="*/ 430873 h 6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60558" h="600994">
                  <a:moveTo>
                    <a:pt x="0" y="409608"/>
                  </a:moveTo>
                  <a:cubicBezTo>
                    <a:pt x="7088" y="398975"/>
                    <a:pt x="15059" y="388881"/>
                    <a:pt x="21265" y="377710"/>
                  </a:cubicBezTo>
                  <a:cubicBezTo>
                    <a:pt x="32811" y="356927"/>
                    <a:pt x="41616" y="334698"/>
                    <a:pt x="53162" y="313915"/>
                  </a:cubicBezTo>
                  <a:cubicBezTo>
                    <a:pt x="67581" y="287960"/>
                    <a:pt x="83262" y="269339"/>
                    <a:pt x="106325" y="250120"/>
                  </a:cubicBezTo>
                  <a:cubicBezTo>
                    <a:pt x="116142" y="241939"/>
                    <a:pt x="126545" y="234044"/>
                    <a:pt x="138223" y="228854"/>
                  </a:cubicBezTo>
                  <a:cubicBezTo>
                    <a:pt x="158706" y="219750"/>
                    <a:pt x="202018" y="207589"/>
                    <a:pt x="202018" y="207589"/>
                  </a:cubicBezTo>
                  <a:cubicBezTo>
                    <a:pt x="244548" y="211133"/>
                    <a:pt x="287306" y="212582"/>
                    <a:pt x="329609" y="218222"/>
                  </a:cubicBezTo>
                  <a:cubicBezTo>
                    <a:pt x="364826" y="222918"/>
                    <a:pt x="368054" y="239325"/>
                    <a:pt x="404037" y="250120"/>
                  </a:cubicBezTo>
                  <a:cubicBezTo>
                    <a:pt x="424686" y="256315"/>
                    <a:pt x="446567" y="257208"/>
                    <a:pt x="467832" y="260752"/>
                  </a:cubicBezTo>
                  <a:cubicBezTo>
                    <a:pt x="478465" y="264296"/>
                    <a:pt x="489705" y="266373"/>
                    <a:pt x="499730" y="271385"/>
                  </a:cubicBezTo>
                  <a:cubicBezTo>
                    <a:pt x="511160" y="277100"/>
                    <a:pt x="519505" y="288609"/>
                    <a:pt x="531628" y="292650"/>
                  </a:cubicBezTo>
                  <a:cubicBezTo>
                    <a:pt x="552080" y="299467"/>
                    <a:pt x="574158" y="299738"/>
                    <a:pt x="595423" y="303282"/>
                  </a:cubicBezTo>
                  <a:cubicBezTo>
                    <a:pt x="676363" y="330262"/>
                    <a:pt x="637238" y="320151"/>
                    <a:pt x="712381" y="335180"/>
                  </a:cubicBezTo>
                  <a:cubicBezTo>
                    <a:pt x="777024" y="378274"/>
                    <a:pt x="708341" y="337652"/>
                    <a:pt x="786809" y="367078"/>
                  </a:cubicBezTo>
                  <a:cubicBezTo>
                    <a:pt x="801650" y="372643"/>
                    <a:pt x="814771" y="382099"/>
                    <a:pt x="829339" y="388343"/>
                  </a:cubicBezTo>
                  <a:cubicBezTo>
                    <a:pt x="839641" y="392758"/>
                    <a:pt x="850935" y="394560"/>
                    <a:pt x="861237" y="398975"/>
                  </a:cubicBezTo>
                  <a:cubicBezTo>
                    <a:pt x="991715" y="454895"/>
                    <a:pt x="828888" y="388118"/>
                    <a:pt x="935665" y="441506"/>
                  </a:cubicBezTo>
                  <a:cubicBezTo>
                    <a:pt x="982294" y="464820"/>
                    <a:pt x="992187" y="463443"/>
                    <a:pt x="1041990" y="473403"/>
                  </a:cubicBezTo>
                  <a:cubicBezTo>
                    <a:pt x="1052623" y="480491"/>
                    <a:pt x="1062142" y="489634"/>
                    <a:pt x="1073888" y="494668"/>
                  </a:cubicBezTo>
                  <a:cubicBezTo>
                    <a:pt x="1087319" y="500424"/>
                    <a:pt x="1102367" y="501286"/>
                    <a:pt x="1116418" y="505301"/>
                  </a:cubicBezTo>
                  <a:cubicBezTo>
                    <a:pt x="1127195" y="508380"/>
                    <a:pt x="1138014" y="511519"/>
                    <a:pt x="1148316" y="515934"/>
                  </a:cubicBezTo>
                  <a:cubicBezTo>
                    <a:pt x="1226985" y="549649"/>
                    <a:pt x="1152284" y="530772"/>
                    <a:pt x="1254642" y="547831"/>
                  </a:cubicBezTo>
                  <a:cubicBezTo>
                    <a:pt x="1293628" y="544287"/>
                    <a:pt x="1332847" y="542735"/>
                    <a:pt x="1371600" y="537199"/>
                  </a:cubicBezTo>
                  <a:cubicBezTo>
                    <a:pt x="1396530" y="533638"/>
                    <a:pt x="1424592" y="514488"/>
                    <a:pt x="1446028" y="505301"/>
                  </a:cubicBezTo>
                  <a:cubicBezTo>
                    <a:pt x="1456329" y="500886"/>
                    <a:pt x="1467293" y="498212"/>
                    <a:pt x="1477925" y="494668"/>
                  </a:cubicBezTo>
                  <a:cubicBezTo>
                    <a:pt x="1492102" y="484036"/>
                    <a:pt x="1505149" y="471700"/>
                    <a:pt x="1520456" y="462771"/>
                  </a:cubicBezTo>
                  <a:cubicBezTo>
                    <a:pt x="1547838" y="446798"/>
                    <a:pt x="1579140" y="437825"/>
                    <a:pt x="1605516" y="420241"/>
                  </a:cubicBezTo>
                  <a:cubicBezTo>
                    <a:pt x="1676021" y="373237"/>
                    <a:pt x="1597673" y="428482"/>
                    <a:pt x="1669311" y="367078"/>
                  </a:cubicBezTo>
                  <a:cubicBezTo>
                    <a:pt x="1682766" y="355545"/>
                    <a:pt x="1697665" y="345813"/>
                    <a:pt x="1711842" y="335180"/>
                  </a:cubicBezTo>
                  <a:cubicBezTo>
                    <a:pt x="1732540" y="273082"/>
                    <a:pt x="1706279" y="330109"/>
                    <a:pt x="1754372" y="282017"/>
                  </a:cubicBezTo>
                  <a:cubicBezTo>
                    <a:pt x="1763408" y="272981"/>
                    <a:pt x="1767456" y="259937"/>
                    <a:pt x="1775637" y="250120"/>
                  </a:cubicBezTo>
                  <a:cubicBezTo>
                    <a:pt x="1785263" y="238568"/>
                    <a:pt x="1797909" y="229774"/>
                    <a:pt x="1807535" y="218222"/>
                  </a:cubicBezTo>
                  <a:cubicBezTo>
                    <a:pt x="1815716" y="208405"/>
                    <a:pt x="1818983" y="194505"/>
                    <a:pt x="1828800" y="186324"/>
                  </a:cubicBezTo>
                  <a:cubicBezTo>
                    <a:pt x="1840976" y="176177"/>
                    <a:pt x="1857568" y="172923"/>
                    <a:pt x="1871330" y="165059"/>
                  </a:cubicBezTo>
                  <a:cubicBezTo>
                    <a:pt x="1929043" y="132080"/>
                    <a:pt x="1876643" y="152656"/>
                    <a:pt x="1935125" y="133161"/>
                  </a:cubicBezTo>
                  <a:lnTo>
                    <a:pt x="2541181" y="143794"/>
                  </a:lnTo>
                  <a:cubicBezTo>
                    <a:pt x="2555786" y="144273"/>
                    <a:pt x="2569297" y="152025"/>
                    <a:pt x="2583711" y="154427"/>
                  </a:cubicBezTo>
                  <a:cubicBezTo>
                    <a:pt x="2611897" y="159125"/>
                    <a:pt x="2640418" y="161515"/>
                    <a:pt x="2668772" y="165059"/>
                  </a:cubicBezTo>
                  <a:cubicBezTo>
                    <a:pt x="2682949" y="168603"/>
                    <a:pt x="2697251" y="171678"/>
                    <a:pt x="2711302" y="175692"/>
                  </a:cubicBezTo>
                  <a:cubicBezTo>
                    <a:pt x="2722079" y="178771"/>
                    <a:pt x="2732327" y="183606"/>
                    <a:pt x="2743200" y="186324"/>
                  </a:cubicBezTo>
                  <a:cubicBezTo>
                    <a:pt x="2760732" y="190707"/>
                    <a:pt x="2778641" y="193413"/>
                    <a:pt x="2796362" y="196957"/>
                  </a:cubicBezTo>
                  <a:cubicBezTo>
                    <a:pt x="2824716" y="211134"/>
                    <a:pt x="2851990" y="227714"/>
                    <a:pt x="2881423" y="239487"/>
                  </a:cubicBezTo>
                  <a:lnTo>
                    <a:pt x="2987749" y="282017"/>
                  </a:lnTo>
                  <a:cubicBezTo>
                    <a:pt x="3005470" y="296194"/>
                    <a:pt x="3021667" y="312519"/>
                    <a:pt x="3040911" y="324547"/>
                  </a:cubicBezTo>
                  <a:cubicBezTo>
                    <a:pt x="3050415" y="330487"/>
                    <a:pt x="3062784" y="330168"/>
                    <a:pt x="3072809" y="335180"/>
                  </a:cubicBezTo>
                  <a:cubicBezTo>
                    <a:pt x="3091293" y="344422"/>
                    <a:pt x="3108777" y="355615"/>
                    <a:pt x="3125972" y="367078"/>
                  </a:cubicBezTo>
                  <a:cubicBezTo>
                    <a:pt x="3140717" y="376908"/>
                    <a:pt x="3154889" y="387630"/>
                    <a:pt x="3168502" y="398975"/>
                  </a:cubicBezTo>
                  <a:cubicBezTo>
                    <a:pt x="3176203" y="405393"/>
                    <a:pt x="3181171" y="415083"/>
                    <a:pt x="3189767" y="420241"/>
                  </a:cubicBezTo>
                  <a:cubicBezTo>
                    <a:pt x="3199378" y="426007"/>
                    <a:pt x="3211032" y="427329"/>
                    <a:pt x="3221665" y="430873"/>
                  </a:cubicBezTo>
                  <a:cubicBezTo>
                    <a:pt x="3235842" y="441506"/>
                    <a:pt x="3249168" y="453379"/>
                    <a:pt x="3264195" y="462771"/>
                  </a:cubicBezTo>
                  <a:cubicBezTo>
                    <a:pt x="3309291" y="490956"/>
                    <a:pt x="3309475" y="480095"/>
                    <a:pt x="3359888" y="505301"/>
                  </a:cubicBezTo>
                  <a:cubicBezTo>
                    <a:pt x="3440535" y="545625"/>
                    <a:pt x="3383911" y="527749"/>
                    <a:pt x="3455581" y="558464"/>
                  </a:cubicBezTo>
                  <a:cubicBezTo>
                    <a:pt x="3493214" y="574592"/>
                    <a:pt x="3494886" y="567250"/>
                    <a:pt x="3540642" y="579729"/>
                  </a:cubicBezTo>
                  <a:cubicBezTo>
                    <a:pt x="3562267" y="585627"/>
                    <a:pt x="3604437" y="600994"/>
                    <a:pt x="3604437" y="600994"/>
                  </a:cubicBezTo>
                  <a:cubicBezTo>
                    <a:pt x="3707218" y="597450"/>
                    <a:pt x="3810139" y="596776"/>
                    <a:pt x="3912781" y="590361"/>
                  </a:cubicBezTo>
                  <a:cubicBezTo>
                    <a:pt x="3938735" y="588739"/>
                    <a:pt x="3971692" y="563348"/>
                    <a:pt x="3987209" y="547831"/>
                  </a:cubicBezTo>
                  <a:cubicBezTo>
                    <a:pt x="3996245" y="538795"/>
                    <a:pt x="4000491" y="525912"/>
                    <a:pt x="4008474" y="515934"/>
                  </a:cubicBezTo>
                  <a:cubicBezTo>
                    <a:pt x="4043400" y="472276"/>
                    <a:pt x="4018282" y="520034"/>
                    <a:pt x="4051004" y="462771"/>
                  </a:cubicBezTo>
                  <a:cubicBezTo>
                    <a:pt x="4066761" y="435197"/>
                    <a:pt x="4090789" y="372453"/>
                    <a:pt x="4114800" y="356445"/>
                  </a:cubicBezTo>
                  <a:lnTo>
                    <a:pt x="4146697" y="335180"/>
                  </a:lnTo>
                  <a:cubicBezTo>
                    <a:pt x="4163654" y="309744"/>
                    <a:pt x="4173809" y="289992"/>
                    <a:pt x="4199860" y="271385"/>
                  </a:cubicBezTo>
                  <a:cubicBezTo>
                    <a:pt x="4212758" y="262172"/>
                    <a:pt x="4229492" y="259333"/>
                    <a:pt x="4242390" y="250120"/>
                  </a:cubicBezTo>
                  <a:cubicBezTo>
                    <a:pt x="4254626" y="241380"/>
                    <a:pt x="4261777" y="226563"/>
                    <a:pt x="4274288" y="218222"/>
                  </a:cubicBezTo>
                  <a:cubicBezTo>
                    <a:pt x="4283613" y="212005"/>
                    <a:pt x="4295884" y="212004"/>
                    <a:pt x="4306186" y="207589"/>
                  </a:cubicBezTo>
                  <a:cubicBezTo>
                    <a:pt x="4385162" y="173742"/>
                    <a:pt x="4315359" y="200653"/>
                    <a:pt x="4380614" y="165059"/>
                  </a:cubicBezTo>
                  <a:cubicBezTo>
                    <a:pt x="4408443" y="149879"/>
                    <a:pt x="4435601" y="132553"/>
                    <a:pt x="4465674" y="122529"/>
                  </a:cubicBezTo>
                  <a:lnTo>
                    <a:pt x="4529469" y="101264"/>
                  </a:lnTo>
                  <a:cubicBezTo>
                    <a:pt x="4572272" y="58463"/>
                    <a:pt x="4524678" y="98761"/>
                    <a:pt x="4593265" y="69366"/>
                  </a:cubicBezTo>
                  <a:cubicBezTo>
                    <a:pt x="4605010" y="64332"/>
                    <a:pt x="4613417" y="53135"/>
                    <a:pt x="4625162" y="48101"/>
                  </a:cubicBezTo>
                  <a:cubicBezTo>
                    <a:pt x="4638594" y="42344"/>
                    <a:pt x="4654010" y="42599"/>
                    <a:pt x="4667693" y="37468"/>
                  </a:cubicBezTo>
                  <a:cubicBezTo>
                    <a:pt x="4767607" y="0"/>
                    <a:pt x="4639241" y="26343"/>
                    <a:pt x="4784651" y="5571"/>
                  </a:cubicBezTo>
                  <a:cubicBezTo>
                    <a:pt x="4859079" y="9115"/>
                    <a:pt x="4934506" y="3543"/>
                    <a:pt x="5007935" y="16203"/>
                  </a:cubicBezTo>
                  <a:cubicBezTo>
                    <a:pt x="5039174" y="21589"/>
                    <a:pt x="5062241" y="51046"/>
                    <a:pt x="5092995" y="58734"/>
                  </a:cubicBezTo>
                  <a:lnTo>
                    <a:pt x="5135525" y="69366"/>
                  </a:lnTo>
                  <a:cubicBezTo>
                    <a:pt x="5149702" y="79999"/>
                    <a:pt x="5162670" y="92472"/>
                    <a:pt x="5178056" y="101264"/>
                  </a:cubicBezTo>
                  <a:cubicBezTo>
                    <a:pt x="5187787" y="106824"/>
                    <a:pt x="5199459" y="107961"/>
                    <a:pt x="5209953" y="111896"/>
                  </a:cubicBezTo>
                  <a:cubicBezTo>
                    <a:pt x="5227824" y="118597"/>
                    <a:pt x="5246045" y="124625"/>
                    <a:pt x="5263116" y="133161"/>
                  </a:cubicBezTo>
                  <a:cubicBezTo>
                    <a:pt x="5302713" y="152960"/>
                    <a:pt x="5291640" y="156932"/>
                    <a:pt x="5326911" y="186324"/>
                  </a:cubicBezTo>
                  <a:cubicBezTo>
                    <a:pt x="5336728" y="194505"/>
                    <a:pt x="5348410" y="200161"/>
                    <a:pt x="5358809" y="207589"/>
                  </a:cubicBezTo>
                  <a:cubicBezTo>
                    <a:pt x="5373229" y="217889"/>
                    <a:pt x="5385489" y="231562"/>
                    <a:pt x="5401339" y="239487"/>
                  </a:cubicBezTo>
                  <a:cubicBezTo>
                    <a:pt x="5414409" y="246022"/>
                    <a:pt x="5429692" y="246576"/>
                    <a:pt x="5443869" y="250120"/>
                  </a:cubicBezTo>
                  <a:cubicBezTo>
                    <a:pt x="5463647" y="269897"/>
                    <a:pt x="5470209" y="279238"/>
                    <a:pt x="5497032" y="292650"/>
                  </a:cubicBezTo>
                  <a:cubicBezTo>
                    <a:pt x="5514103" y="301186"/>
                    <a:pt x="5533511" y="304646"/>
                    <a:pt x="5550195" y="313915"/>
                  </a:cubicBezTo>
                  <a:cubicBezTo>
                    <a:pt x="5646748" y="367556"/>
                    <a:pt x="5547417" y="330711"/>
                    <a:pt x="5624623" y="356445"/>
                  </a:cubicBezTo>
                  <a:cubicBezTo>
                    <a:pt x="5658077" y="381536"/>
                    <a:pt x="5670762" y="395013"/>
                    <a:pt x="5709683" y="409608"/>
                  </a:cubicBezTo>
                  <a:cubicBezTo>
                    <a:pt x="5723366" y="414739"/>
                    <a:pt x="5738037" y="416697"/>
                    <a:pt x="5752214" y="420241"/>
                  </a:cubicBezTo>
                  <a:cubicBezTo>
                    <a:pt x="5762846" y="427329"/>
                    <a:pt x="5771988" y="437465"/>
                    <a:pt x="5784111" y="441506"/>
                  </a:cubicBezTo>
                  <a:cubicBezTo>
                    <a:pt x="5851981" y="464129"/>
                    <a:pt x="5946217" y="445584"/>
                    <a:pt x="6007395" y="441506"/>
                  </a:cubicBezTo>
                  <a:cubicBezTo>
                    <a:pt x="6046018" y="428631"/>
                    <a:pt x="6028085" y="430873"/>
                    <a:pt x="6060558" y="430873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36" name="Egyenes összekötő 35"/>
            <p:cNvCxnSpPr/>
            <p:nvPr/>
          </p:nvCxnSpPr>
          <p:spPr>
            <a:xfrm>
              <a:off x="703961" y="2886161"/>
              <a:ext cx="3696005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7" name="Szabadkézi sokszög 36"/>
            <p:cNvSpPr/>
            <p:nvPr/>
          </p:nvSpPr>
          <p:spPr>
            <a:xfrm>
              <a:off x="611561" y="2373799"/>
              <a:ext cx="3888431" cy="388753"/>
            </a:xfrm>
            <a:custGeom>
              <a:avLst/>
              <a:gdLst>
                <a:gd name="connsiteX0" fmla="*/ 0 w 6060558"/>
                <a:gd name="connsiteY0" fmla="*/ 409608 h 600994"/>
                <a:gd name="connsiteX1" fmla="*/ 21265 w 6060558"/>
                <a:gd name="connsiteY1" fmla="*/ 377710 h 600994"/>
                <a:gd name="connsiteX2" fmla="*/ 53162 w 6060558"/>
                <a:gd name="connsiteY2" fmla="*/ 313915 h 600994"/>
                <a:gd name="connsiteX3" fmla="*/ 106325 w 6060558"/>
                <a:gd name="connsiteY3" fmla="*/ 250120 h 600994"/>
                <a:gd name="connsiteX4" fmla="*/ 138223 w 6060558"/>
                <a:gd name="connsiteY4" fmla="*/ 228854 h 600994"/>
                <a:gd name="connsiteX5" fmla="*/ 202018 w 6060558"/>
                <a:gd name="connsiteY5" fmla="*/ 207589 h 600994"/>
                <a:gd name="connsiteX6" fmla="*/ 329609 w 6060558"/>
                <a:gd name="connsiteY6" fmla="*/ 218222 h 600994"/>
                <a:gd name="connsiteX7" fmla="*/ 404037 w 6060558"/>
                <a:gd name="connsiteY7" fmla="*/ 250120 h 600994"/>
                <a:gd name="connsiteX8" fmla="*/ 467832 w 6060558"/>
                <a:gd name="connsiteY8" fmla="*/ 260752 h 600994"/>
                <a:gd name="connsiteX9" fmla="*/ 499730 w 6060558"/>
                <a:gd name="connsiteY9" fmla="*/ 271385 h 600994"/>
                <a:gd name="connsiteX10" fmla="*/ 531628 w 6060558"/>
                <a:gd name="connsiteY10" fmla="*/ 292650 h 600994"/>
                <a:gd name="connsiteX11" fmla="*/ 595423 w 6060558"/>
                <a:gd name="connsiteY11" fmla="*/ 303282 h 600994"/>
                <a:gd name="connsiteX12" fmla="*/ 712381 w 6060558"/>
                <a:gd name="connsiteY12" fmla="*/ 335180 h 600994"/>
                <a:gd name="connsiteX13" fmla="*/ 786809 w 6060558"/>
                <a:gd name="connsiteY13" fmla="*/ 367078 h 600994"/>
                <a:gd name="connsiteX14" fmla="*/ 829339 w 6060558"/>
                <a:gd name="connsiteY14" fmla="*/ 388343 h 600994"/>
                <a:gd name="connsiteX15" fmla="*/ 861237 w 6060558"/>
                <a:gd name="connsiteY15" fmla="*/ 398975 h 600994"/>
                <a:gd name="connsiteX16" fmla="*/ 935665 w 6060558"/>
                <a:gd name="connsiteY16" fmla="*/ 441506 h 600994"/>
                <a:gd name="connsiteX17" fmla="*/ 1041990 w 6060558"/>
                <a:gd name="connsiteY17" fmla="*/ 473403 h 600994"/>
                <a:gd name="connsiteX18" fmla="*/ 1073888 w 6060558"/>
                <a:gd name="connsiteY18" fmla="*/ 494668 h 600994"/>
                <a:gd name="connsiteX19" fmla="*/ 1116418 w 6060558"/>
                <a:gd name="connsiteY19" fmla="*/ 505301 h 600994"/>
                <a:gd name="connsiteX20" fmla="*/ 1148316 w 6060558"/>
                <a:gd name="connsiteY20" fmla="*/ 515934 h 600994"/>
                <a:gd name="connsiteX21" fmla="*/ 1254642 w 6060558"/>
                <a:gd name="connsiteY21" fmla="*/ 547831 h 600994"/>
                <a:gd name="connsiteX22" fmla="*/ 1371600 w 6060558"/>
                <a:gd name="connsiteY22" fmla="*/ 537199 h 600994"/>
                <a:gd name="connsiteX23" fmla="*/ 1446028 w 6060558"/>
                <a:gd name="connsiteY23" fmla="*/ 505301 h 600994"/>
                <a:gd name="connsiteX24" fmla="*/ 1477925 w 6060558"/>
                <a:gd name="connsiteY24" fmla="*/ 494668 h 600994"/>
                <a:gd name="connsiteX25" fmla="*/ 1520456 w 6060558"/>
                <a:gd name="connsiteY25" fmla="*/ 462771 h 600994"/>
                <a:gd name="connsiteX26" fmla="*/ 1605516 w 6060558"/>
                <a:gd name="connsiteY26" fmla="*/ 420241 h 600994"/>
                <a:gd name="connsiteX27" fmla="*/ 1669311 w 6060558"/>
                <a:gd name="connsiteY27" fmla="*/ 367078 h 600994"/>
                <a:gd name="connsiteX28" fmla="*/ 1711842 w 6060558"/>
                <a:gd name="connsiteY28" fmla="*/ 335180 h 600994"/>
                <a:gd name="connsiteX29" fmla="*/ 1754372 w 6060558"/>
                <a:gd name="connsiteY29" fmla="*/ 282017 h 600994"/>
                <a:gd name="connsiteX30" fmla="*/ 1775637 w 6060558"/>
                <a:gd name="connsiteY30" fmla="*/ 250120 h 600994"/>
                <a:gd name="connsiteX31" fmla="*/ 1807535 w 6060558"/>
                <a:gd name="connsiteY31" fmla="*/ 218222 h 600994"/>
                <a:gd name="connsiteX32" fmla="*/ 1828800 w 6060558"/>
                <a:gd name="connsiteY32" fmla="*/ 186324 h 600994"/>
                <a:gd name="connsiteX33" fmla="*/ 1871330 w 6060558"/>
                <a:gd name="connsiteY33" fmla="*/ 165059 h 600994"/>
                <a:gd name="connsiteX34" fmla="*/ 1935125 w 6060558"/>
                <a:gd name="connsiteY34" fmla="*/ 133161 h 600994"/>
                <a:gd name="connsiteX35" fmla="*/ 2541181 w 6060558"/>
                <a:gd name="connsiteY35" fmla="*/ 143794 h 600994"/>
                <a:gd name="connsiteX36" fmla="*/ 2583711 w 6060558"/>
                <a:gd name="connsiteY36" fmla="*/ 154427 h 600994"/>
                <a:gd name="connsiteX37" fmla="*/ 2668772 w 6060558"/>
                <a:gd name="connsiteY37" fmla="*/ 165059 h 600994"/>
                <a:gd name="connsiteX38" fmla="*/ 2711302 w 6060558"/>
                <a:gd name="connsiteY38" fmla="*/ 175692 h 600994"/>
                <a:gd name="connsiteX39" fmla="*/ 2743200 w 6060558"/>
                <a:gd name="connsiteY39" fmla="*/ 186324 h 600994"/>
                <a:gd name="connsiteX40" fmla="*/ 2796362 w 6060558"/>
                <a:gd name="connsiteY40" fmla="*/ 196957 h 600994"/>
                <a:gd name="connsiteX41" fmla="*/ 2881423 w 6060558"/>
                <a:gd name="connsiteY41" fmla="*/ 239487 h 600994"/>
                <a:gd name="connsiteX42" fmla="*/ 2987749 w 6060558"/>
                <a:gd name="connsiteY42" fmla="*/ 282017 h 600994"/>
                <a:gd name="connsiteX43" fmla="*/ 3040911 w 6060558"/>
                <a:gd name="connsiteY43" fmla="*/ 324547 h 600994"/>
                <a:gd name="connsiteX44" fmla="*/ 3072809 w 6060558"/>
                <a:gd name="connsiteY44" fmla="*/ 335180 h 600994"/>
                <a:gd name="connsiteX45" fmla="*/ 3125972 w 6060558"/>
                <a:gd name="connsiteY45" fmla="*/ 367078 h 600994"/>
                <a:gd name="connsiteX46" fmla="*/ 3168502 w 6060558"/>
                <a:gd name="connsiteY46" fmla="*/ 398975 h 600994"/>
                <a:gd name="connsiteX47" fmla="*/ 3189767 w 6060558"/>
                <a:gd name="connsiteY47" fmla="*/ 420241 h 600994"/>
                <a:gd name="connsiteX48" fmla="*/ 3221665 w 6060558"/>
                <a:gd name="connsiteY48" fmla="*/ 430873 h 600994"/>
                <a:gd name="connsiteX49" fmla="*/ 3264195 w 6060558"/>
                <a:gd name="connsiteY49" fmla="*/ 462771 h 600994"/>
                <a:gd name="connsiteX50" fmla="*/ 3359888 w 6060558"/>
                <a:gd name="connsiteY50" fmla="*/ 505301 h 600994"/>
                <a:gd name="connsiteX51" fmla="*/ 3455581 w 6060558"/>
                <a:gd name="connsiteY51" fmla="*/ 558464 h 600994"/>
                <a:gd name="connsiteX52" fmla="*/ 3540642 w 6060558"/>
                <a:gd name="connsiteY52" fmla="*/ 579729 h 600994"/>
                <a:gd name="connsiteX53" fmla="*/ 3604437 w 6060558"/>
                <a:gd name="connsiteY53" fmla="*/ 600994 h 600994"/>
                <a:gd name="connsiteX54" fmla="*/ 3912781 w 6060558"/>
                <a:gd name="connsiteY54" fmla="*/ 590361 h 600994"/>
                <a:gd name="connsiteX55" fmla="*/ 3987209 w 6060558"/>
                <a:gd name="connsiteY55" fmla="*/ 547831 h 600994"/>
                <a:gd name="connsiteX56" fmla="*/ 4008474 w 6060558"/>
                <a:gd name="connsiteY56" fmla="*/ 515934 h 600994"/>
                <a:gd name="connsiteX57" fmla="*/ 4051004 w 6060558"/>
                <a:gd name="connsiteY57" fmla="*/ 462771 h 600994"/>
                <a:gd name="connsiteX58" fmla="*/ 4114800 w 6060558"/>
                <a:gd name="connsiteY58" fmla="*/ 356445 h 600994"/>
                <a:gd name="connsiteX59" fmla="*/ 4146697 w 6060558"/>
                <a:gd name="connsiteY59" fmla="*/ 335180 h 600994"/>
                <a:gd name="connsiteX60" fmla="*/ 4199860 w 6060558"/>
                <a:gd name="connsiteY60" fmla="*/ 271385 h 600994"/>
                <a:gd name="connsiteX61" fmla="*/ 4242390 w 6060558"/>
                <a:gd name="connsiteY61" fmla="*/ 250120 h 600994"/>
                <a:gd name="connsiteX62" fmla="*/ 4274288 w 6060558"/>
                <a:gd name="connsiteY62" fmla="*/ 218222 h 600994"/>
                <a:gd name="connsiteX63" fmla="*/ 4306186 w 6060558"/>
                <a:gd name="connsiteY63" fmla="*/ 207589 h 600994"/>
                <a:gd name="connsiteX64" fmla="*/ 4380614 w 6060558"/>
                <a:gd name="connsiteY64" fmla="*/ 165059 h 600994"/>
                <a:gd name="connsiteX65" fmla="*/ 4465674 w 6060558"/>
                <a:gd name="connsiteY65" fmla="*/ 122529 h 600994"/>
                <a:gd name="connsiteX66" fmla="*/ 4529469 w 6060558"/>
                <a:gd name="connsiteY66" fmla="*/ 101264 h 600994"/>
                <a:gd name="connsiteX67" fmla="*/ 4593265 w 6060558"/>
                <a:gd name="connsiteY67" fmla="*/ 69366 h 600994"/>
                <a:gd name="connsiteX68" fmla="*/ 4625162 w 6060558"/>
                <a:gd name="connsiteY68" fmla="*/ 48101 h 600994"/>
                <a:gd name="connsiteX69" fmla="*/ 4667693 w 6060558"/>
                <a:gd name="connsiteY69" fmla="*/ 37468 h 600994"/>
                <a:gd name="connsiteX70" fmla="*/ 4784651 w 6060558"/>
                <a:gd name="connsiteY70" fmla="*/ 5571 h 600994"/>
                <a:gd name="connsiteX71" fmla="*/ 5007935 w 6060558"/>
                <a:gd name="connsiteY71" fmla="*/ 16203 h 600994"/>
                <a:gd name="connsiteX72" fmla="*/ 5092995 w 6060558"/>
                <a:gd name="connsiteY72" fmla="*/ 58734 h 600994"/>
                <a:gd name="connsiteX73" fmla="*/ 5135525 w 6060558"/>
                <a:gd name="connsiteY73" fmla="*/ 69366 h 600994"/>
                <a:gd name="connsiteX74" fmla="*/ 5178056 w 6060558"/>
                <a:gd name="connsiteY74" fmla="*/ 101264 h 600994"/>
                <a:gd name="connsiteX75" fmla="*/ 5209953 w 6060558"/>
                <a:gd name="connsiteY75" fmla="*/ 111896 h 600994"/>
                <a:gd name="connsiteX76" fmla="*/ 5263116 w 6060558"/>
                <a:gd name="connsiteY76" fmla="*/ 133161 h 600994"/>
                <a:gd name="connsiteX77" fmla="*/ 5326911 w 6060558"/>
                <a:gd name="connsiteY77" fmla="*/ 186324 h 600994"/>
                <a:gd name="connsiteX78" fmla="*/ 5358809 w 6060558"/>
                <a:gd name="connsiteY78" fmla="*/ 207589 h 600994"/>
                <a:gd name="connsiteX79" fmla="*/ 5401339 w 6060558"/>
                <a:gd name="connsiteY79" fmla="*/ 239487 h 600994"/>
                <a:gd name="connsiteX80" fmla="*/ 5443869 w 6060558"/>
                <a:gd name="connsiteY80" fmla="*/ 250120 h 600994"/>
                <a:gd name="connsiteX81" fmla="*/ 5497032 w 6060558"/>
                <a:gd name="connsiteY81" fmla="*/ 292650 h 600994"/>
                <a:gd name="connsiteX82" fmla="*/ 5550195 w 6060558"/>
                <a:gd name="connsiteY82" fmla="*/ 313915 h 600994"/>
                <a:gd name="connsiteX83" fmla="*/ 5624623 w 6060558"/>
                <a:gd name="connsiteY83" fmla="*/ 356445 h 600994"/>
                <a:gd name="connsiteX84" fmla="*/ 5709683 w 6060558"/>
                <a:gd name="connsiteY84" fmla="*/ 409608 h 600994"/>
                <a:gd name="connsiteX85" fmla="*/ 5752214 w 6060558"/>
                <a:gd name="connsiteY85" fmla="*/ 420241 h 600994"/>
                <a:gd name="connsiteX86" fmla="*/ 5784111 w 6060558"/>
                <a:gd name="connsiteY86" fmla="*/ 441506 h 600994"/>
                <a:gd name="connsiteX87" fmla="*/ 6007395 w 6060558"/>
                <a:gd name="connsiteY87" fmla="*/ 441506 h 600994"/>
                <a:gd name="connsiteX88" fmla="*/ 6060558 w 6060558"/>
                <a:gd name="connsiteY88" fmla="*/ 430873 h 6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60558" h="600994">
                  <a:moveTo>
                    <a:pt x="0" y="409608"/>
                  </a:moveTo>
                  <a:cubicBezTo>
                    <a:pt x="7088" y="398975"/>
                    <a:pt x="15059" y="388881"/>
                    <a:pt x="21265" y="377710"/>
                  </a:cubicBezTo>
                  <a:cubicBezTo>
                    <a:pt x="32811" y="356927"/>
                    <a:pt x="41616" y="334698"/>
                    <a:pt x="53162" y="313915"/>
                  </a:cubicBezTo>
                  <a:cubicBezTo>
                    <a:pt x="67581" y="287960"/>
                    <a:pt x="83262" y="269339"/>
                    <a:pt x="106325" y="250120"/>
                  </a:cubicBezTo>
                  <a:cubicBezTo>
                    <a:pt x="116142" y="241939"/>
                    <a:pt x="126545" y="234044"/>
                    <a:pt x="138223" y="228854"/>
                  </a:cubicBezTo>
                  <a:cubicBezTo>
                    <a:pt x="158706" y="219750"/>
                    <a:pt x="202018" y="207589"/>
                    <a:pt x="202018" y="207589"/>
                  </a:cubicBezTo>
                  <a:cubicBezTo>
                    <a:pt x="244548" y="211133"/>
                    <a:pt x="287306" y="212582"/>
                    <a:pt x="329609" y="218222"/>
                  </a:cubicBezTo>
                  <a:cubicBezTo>
                    <a:pt x="364826" y="222918"/>
                    <a:pt x="368054" y="239325"/>
                    <a:pt x="404037" y="250120"/>
                  </a:cubicBezTo>
                  <a:cubicBezTo>
                    <a:pt x="424686" y="256315"/>
                    <a:pt x="446567" y="257208"/>
                    <a:pt x="467832" y="260752"/>
                  </a:cubicBezTo>
                  <a:cubicBezTo>
                    <a:pt x="478465" y="264296"/>
                    <a:pt x="489705" y="266373"/>
                    <a:pt x="499730" y="271385"/>
                  </a:cubicBezTo>
                  <a:cubicBezTo>
                    <a:pt x="511160" y="277100"/>
                    <a:pt x="519505" y="288609"/>
                    <a:pt x="531628" y="292650"/>
                  </a:cubicBezTo>
                  <a:cubicBezTo>
                    <a:pt x="552080" y="299467"/>
                    <a:pt x="574158" y="299738"/>
                    <a:pt x="595423" y="303282"/>
                  </a:cubicBezTo>
                  <a:cubicBezTo>
                    <a:pt x="676363" y="330262"/>
                    <a:pt x="637238" y="320151"/>
                    <a:pt x="712381" y="335180"/>
                  </a:cubicBezTo>
                  <a:cubicBezTo>
                    <a:pt x="777024" y="378274"/>
                    <a:pt x="708341" y="337652"/>
                    <a:pt x="786809" y="367078"/>
                  </a:cubicBezTo>
                  <a:cubicBezTo>
                    <a:pt x="801650" y="372643"/>
                    <a:pt x="814771" y="382099"/>
                    <a:pt x="829339" y="388343"/>
                  </a:cubicBezTo>
                  <a:cubicBezTo>
                    <a:pt x="839641" y="392758"/>
                    <a:pt x="850935" y="394560"/>
                    <a:pt x="861237" y="398975"/>
                  </a:cubicBezTo>
                  <a:cubicBezTo>
                    <a:pt x="991715" y="454895"/>
                    <a:pt x="828888" y="388118"/>
                    <a:pt x="935665" y="441506"/>
                  </a:cubicBezTo>
                  <a:cubicBezTo>
                    <a:pt x="982294" y="464820"/>
                    <a:pt x="992187" y="463443"/>
                    <a:pt x="1041990" y="473403"/>
                  </a:cubicBezTo>
                  <a:cubicBezTo>
                    <a:pt x="1052623" y="480491"/>
                    <a:pt x="1062142" y="489634"/>
                    <a:pt x="1073888" y="494668"/>
                  </a:cubicBezTo>
                  <a:cubicBezTo>
                    <a:pt x="1087319" y="500424"/>
                    <a:pt x="1102367" y="501286"/>
                    <a:pt x="1116418" y="505301"/>
                  </a:cubicBezTo>
                  <a:cubicBezTo>
                    <a:pt x="1127195" y="508380"/>
                    <a:pt x="1138014" y="511519"/>
                    <a:pt x="1148316" y="515934"/>
                  </a:cubicBezTo>
                  <a:cubicBezTo>
                    <a:pt x="1226985" y="549649"/>
                    <a:pt x="1152284" y="530772"/>
                    <a:pt x="1254642" y="547831"/>
                  </a:cubicBezTo>
                  <a:cubicBezTo>
                    <a:pt x="1293628" y="544287"/>
                    <a:pt x="1332847" y="542735"/>
                    <a:pt x="1371600" y="537199"/>
                  </a:cubicBezTo>
                  <a:cubicBezTo>
                    <a:pt x="1396530" y="533638"/>
                    <a:pt x="1424592" y="514488"/>
                    <a:pt x="1446028" y="505301"/>
                  </a:cubicBezTo>
                  <a:cubicBezTo>
                    <a:pt x="1456329" y="500886"/>
                    <a:pt x="1467293" y="498212"/>
                    <a:pt x="1477925" y="494668"/>
                  </a:cubicBezTo>
                  <a:cubicBezTo>
                    <a:pt x="1492102" y="484036"/>
                    <a:pt x="1505149" y="471700"/>
                    <a:pt x="1520456" y="462771"/>
                  </a:cubicBezTo>
                  <a:cubicBezTo>
                    <a:pt x="1547838" y="446798"/>
                    <a:pt x="1579140" y="437825"/>
                    <a:pt x="1605516" y="420241"/>
                  </a:cubicBezTo>
                  <a:cubicBezTo>
                    <a:pt x="1676021" y="373237"/>
                    <a:pt x="1597673" y="428482"/>
                    <a:pt x="1669311" y="367078"/>
                  </a:cubicBezTo>
                  <a:cubicBezTo>
                    <a:pt x="1682766" y="355545"/>
                    <a:pt x="1697665" y="345813"/>
                    <a:pt x="1711842" y="335180"/>
                  </a:cubicBezTo>
                  <a:cubicBezTo>
                    <a:pt x="1732540" y="273082"/>
                    <a:pt x="1706279" y="330109"/>
                    <a:pt x="1754372" y="282017"/>
                  </a:cubicBezTo>
                  <a:cubicBezTo>
                    <a:pt x="1763408" y="272981"/>
                    <a:pt x="1767456" y="259937"/>
                    <a:pt x="1775637" y="250120"/>
                  </a:cubicBezTo>
                  <a:cubicBezTo>
                    <a:pt x="1785263" y="238568"/>
                    <a:pt x="1797909" y="229774"/>
                    <a:pt x="1807535" y="218222"/>
                  </a:cubicBezTo>
                  <a:cubicBezTo>
                    <a:pt x="1815716" y="208405"/>
                    <a:pt x="1818983" y="194505"/>
                    <a:pt x="1828800" y="186324"/>
                  </a:cubicBezTo>
                  <a:cubicBezTo>
                    <a:pt x="1840976" y="176177"/>
                    <a:pt x="1857568" y="172923"/>
                    <a:pt x="1871330" y="165059"/>
                  </a:cubicBezTo>
                  <a:cubicBezTo>
                    <a:pt x="1929043" y="132080"/>
                    <a:pt x="1876643" y="152656"/>
                    <a:pt x="1935125" y="133161"/>
                  </a:cubicBezTo>
                  <a:lnTo>
                    <a:pt x="2541181" y="143794"/>
                  </a:lnTo>
                  <a:cubicBezTo>
                    <a:pt x="2555786" y="144273"/>
                    <a:pt x="2569297" y="152025"/>
                    <a:pt x="2583711" y="154427"/>
                  </a:cubicBezTo>
                  <a:cubicBezTo>
                    <a:pt x="2611897" y="159125"/>
                    <a:pt x="2640418" y="161515"/>
                    <a:pt x="2668772" y="165059"/>
                  </a:cubicBezTo>
                  <a:cubicBezTo>
                    <a:pt x="2682949" y="168603"/>
                    <a:pt x="2697251" y="171678"/>
                    <a:pt x="2711302" y="175692"/>
                  </a:cubicBezTo>
                  <a:cubicBezTo>
                    <a:pt x="2722079" y="178771"/>
                    <a:pt x="2732327" y="183606"/>
                    <a:pt x="2743200" y="186324"/>
                  </a:cubicBezTo>
                  <a:cubicBezTo>
                    <a:pt x="2760732" y="190707"/>
                    <a:pt x="2778641" y="193413"/>
                    <a:pt x="2796362" y="196957"/>
                  </a:cubicBezTo>
                  <a:cubicBezTo>
                    <a:pt x="2824716" y="211134"/>
                    <a:pt x="2851990" y="227714"/>
                    <a:pt x="2881423" y="239487"/>
                  </a:cubicBezTo>
                  <a:lnTo>
                    <a:pt x="2987749" y="282017"/>
                  </a:lnTo>
                  <a:cubicBezTo>
                    <a:pt x="3005470" y="296194"/>
                    <a:pt x="3021667" y="312519"/>
                    <a:pt x="3040911" y="324547"/>
                  </a:cubicBezTo>
                  <a:cubicBezTo>
                    <a:pt x="3050415" y="330487"/>
                    <a:pt x="3062784" y="330168"/>
                    <a:pt x="3072809" y="335180"/>
                  </a:cubicBezTo>
                  <a:cubicBezTo>
                    <a:pt x="3091293" y="344422"/>
                    <a:pt x="3108777" y="355615"/>
                    <a:pt x="3125972" y="367078"/>
                  </a:cubicBezTo>
                  <a:cubicBezTo>
                    <a:pt x="3140717" y="376908"/>
                    <a:pt x="3154889" y="387630"/>
                    <a:pt x="3168502" y="398975"/>
                  </a:cubicBezTo>
                  <a:cubicBezTo>
                    <a:pt x="3176203" y="405393"/>
                    <a:pt x="3181171" y="415083"/>
                    <a:pt x="3189767" y="420241"/>
                  </a:cubicBezTo>
                  <a:cubicBezTo>
                    <a:pt x="3199378" y="426007"/>
                    <a:pt x="3211032" y="427329"/>
                    <a:pt x="3221665" y="430873"/>
                  </a:cubicBezTo>
                  <a:cubicBezTo>
                    <a:pt x="3235842" y="441506"/>
                    <a:pt x="3249168" y="453379"/>
                    <a:pt x="3264195" y="462771"/>
                  </a:cubicBezTo>
                  <a:cubicBezTo>
                    <a:pt x="3309291" y="490956"/>
                    <a:pt x="3309475" y="480095"/>
                    <a:pt x="3359888" y="505301"/>
                  </a:cubicBezTo>
                  <a:cubicBezTo>
                    <a:pt x="3440535" y="545625"/>
                    <a:pt x="3383911" y="527749"/>
                    <a:pt x="3455581" y="558464"/>
                  </a:cubicBezTo>
                  <a:cubicBezTo>
                    <a:pt x="3493214" y="574592"/>
                    <a:pt x="3494886" y="567250"/>
                    <a:pt x="3540642" y="579729"/>
                  </a:cubicBezTo>
                  <a:cubicBezTo>
                    <a:pt x="3562267" y="585627"/>
                    <a:pt x="3604437" y="600994"/>
                    <a:pt x="3604437" y="600994"/>
                  </a:cubicBezTo>
                  <a:cubicBezTo>
                    <a:pt x="3707218" y="597450"/>
                    <a:pt x="3810139" y="596776"/>
                    <a:pt x="3912781" y="590361"/>
                  </a:cubicBezTo>
                  <a:cubicBezTo>
                    <a:pt x="3938735" y="588739"/>
                    <a:pt x="3971692" y="563348"/>
                    <a:pt x="3987209" y="547831"/>
                  </a:cubicBezTo>
                  <a:cubicBezTo>
                    <a:pt x="3996245" y="538795"/>
                    <a:pt x="4000491" y="525912"/>
                    <a:pt x="4008474" y="515934"/>
                  </a:cubicBezTo>
                  <a:cubicBezTo>
                    <a:pt x="4043400" y="472276"/>
                    <a:pt x="4018282" y="520034"/>
                    <a:pt x="4051004" y="462771"/>
                  </a:cubicBezTo>
                  <a:cubicBezTo>
                    <a:pt x="4066761" y="435197"/>
                    <a:pt x="4090789" y="372453"/>
                    <a:pt x="4114800" y="356445"/>
                  </a:cubicBezTo>
                  <a:lnTo>
                    <a:pt x="4146697" y="335180"/>
                  </a:lnTo>
                  <a:cubicBezTo>
                    <a:pt x="4163654" y="309744"/>
                    <a:pt x="4173809" y="289992"/>
                    <a:pt x="4199860" y="271385"/>
                  </a:cubicBezTo>
                  <a:cubicBezTo>
                    <a:pt x="4212758" y="262172"/>
                    <a:pt x="4229492" y="259333"/>
                    <a:pt x="4242390" y="250120"/>
                  </a:cubicBezTo>
                  <a:cubicBezTo>
                    <a:pt x="4254626" y="241380"/>
                    <a:pt x="4261777" y="226563"/>
                    <a:pt x="4274288" y="218222"/>
                  </a:cubicBezTo>
                  <a:cubicBezTo>
                    <a:pt x="4283613" y="212005"/>
                    <a:pt x="4295884" y="212004"/>
                    <a:pt x="4306186" y="207589"/>
                  </a:cubicBezTo>
                  <a:cubicBezTo>
                    <a:pt x="4385162" y="173742"/>
                    <a:pt x="4315359" y="200653"/>
                    <a:pt x="4380614" y="165059"/>
                  </a:cubicBezTo>
                  <a:cubicBezTo>
                    <a:pt x="4408443" y="149879"/>
                    <a:pt x="4435601" y="132553"/>
                    <a:pt x="4465674" y="122529"/>
                  </a:cubicBezTo>
                  <a:lnTo>
                    <a:pt x="4529469" y="101264"/>
                  </a:lnTo>
                  <a:cubicBezTo>
                    <a:pt x="4572272" y="58463"/>
                    <a:pt x="4524678" y="98761"/>
                    <a:pt x="4593265" y="69366"/>
                  </a:cubicBezTo>
                  <a:cubicBezTo>
                    <a:pt x="4605010" y="64332"/>
                    <a:pt x="4613417" y="53135"/>
                    <a:pt x="4625162" y="48101"/>
                  </a:cubicBezTo>
                  <a:cubicBezTo>
                    <a:pt x="4638594" y="42344"/>
                    <a:pt x="4654010" y="42599"/>
                    <a:pt x="4667693" y="37468"/>
                  </a:cubicBezTo>
                  <a:cubicBezTo>
                    <a:pt x="4767607" y="0"/>
                    <a:pt x="4639241" y="26343"/>
                    <a:pt x="4784651" y="5571"/>
                  </a:cubicBezTo>
                  <a:cubicBezTo>
                    <a:pt x="4859079" y="9115"/>
                    <a:pt x="4934506" y="3543"/>
                    <a:pt x="5007935" y="16203"/>
                  </a:cubicBezTo>
                  <a:cubicBezTo>
                    <a:pt x="5039174" y="21589"/>
                    <a:pt x="5062241" y="51046"/>
                    <a:pt x="5092995" y="58734"/>
                  </a:cubicBezTo>
                  <a:lnTo>
                    <a:pt x="5135525" y="69366"/>
                  </a:lnTo>
                  <a:cubicBezTo>
                    <a:pt x="5149702" y="79999"/>
                    <a:pt x="5162670" y="92472"/>
                    <a:pt x="5178056" y="101264"/>
                  </a:cubicBezTo>
                  <a:cubicBezTo>
                    <a:pt x="5187787" y="106824"/>
                    <a:pt x="5199459" y="107961"/>
                    <a:pt x="5209953" y="111896"/>
                  </a:cubicBezTo>
                  <a:cubicBezTo>
                    <a:pt x="5227824" y="118597"/>
                    <a:pt x="5246045" y="124625"/>
                    <a:pt x="5263116" y="133161"/>
                  </a:cubicBezTo>
                  <a:cubicBezTo>
                    <a:pt x="5302713" y="152960"/>
                    <a:pt x="5291640" y="156932"/>
                    <a:pt x="5326911" y="186324"/>
                  </a:cubicBezTo>
                  <a:cubicBezTo>
                    <a:pt x="5336728" y="194505"/>
                    <a:pt x="5348410" y="200161"/>
                    <a:pt x="5358809" y="207589"/>
                  </a:cubicBezTo>
                  <a:cubicBezTo>
                    <a:pt x="5373229" y="217889"/>
                    <a:pt x="5385489" y="231562"/>
                    <a:pt x="5401339" y="239487"/>
                  </a:cubicBezTo>
                  <a:cubicBezTo>
                    <a:pt x="5414409" y="246022"/>
                    <a:pt x="5429692" y="246576"/>
                    <a:pt x="5443869" y="250120"/>
                  </a:cubicBezTo>
                  <a:cubicBezTo>
                    <a:pt x="5463647" y="269897"/>
                    <a:pt x="5470209" y="279238"/>
                    <a:pt x="5497032" y="292650"/>
                  </a:cubicBezTo>
                  <a:cubicBezTo>
                    <a:pt x="5514103" y="301186"/>
                    <a:pt x="5533511" y="304646"/>
                    <a:pt x="5550195" y="313915"/>
                  </a:cubicBezTo>
                  <a:cubicBezTo>
                    <a:pt x="5646748" y="367556"/>
                    <a:pt x="5547417" y="330711"/>
                    <a:pt x="5624623" y="356445"/>
                  </a:cubicBezTo>
                  <a:cubicBezTo>
                    <a:pt x="5658077" y="381536"/>
                    <a:pt x="5670762" y="395013"/>
                    <a:pt x="5709683" y="409608"/>
                  </a:cubicBezTo>
                  <a:cubicBezTo>
                    <a:pt x="5723366" y="414739"/>
                    <a:pt x="5738037" y="416697"/>
                    <a:pt x="5752214" y="420241"/>
                  </a:cubicBezTo>
                  <a:cubicBezTo>
                    <a:pt x="5762846" y="427329"/>
                    <a:pt x="5771988" y="437465"/>
                    <a:pt x="5784111" y="441506"/>
                  </a:cubicBezTo>
                  <a:cubicBezTo>
                    <a:pt x="5851981" y="464129"/>
                    <a:pt x="5946217" y="445584"/>
                    <a:pt x="6007395" y="441506"/>
                  </a:cubicBezTo>
                  <a:cubicBezTo>
                    <a:pt x="6046018" y="428631"/>
                    <a:pt x="6028085" y="430873"/>
                    <a:pt x="6060558" y="430873"/>
                  </a:cubicBezTo>
                </a:path>
              </a:pathLst>
            </a:custGeom>
            <a:ln w="19050">
              <a:solidFill>
                <a:srgbClr val="0000CC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Szabadkézi sokszög 37"/>
            <p:cNvSpPr/>
            <p:nvPr/>
          </p:nvSpPr>
          <p:spPr>
            <a:xfrm>
              <a:off x="1535562" y="1116182"/>
              <a:ext cx="1199502" cy="1341146"/>
            </a:xfrm>
            <a:custGeom>
              <a:avLst/>
              <a:gdLst>
                <a:gd name="connsiteX0" fmla="*/ 90377 w 1869559"/>
                <a:gd name="connsiteY0" fmla="*/ 124046 h 2073349"/>
                <a:gd name="connsiteX1" fmla="*/ 398721 w 1869559"/>
                <a:gd name="connsiteY1" fmla="*/ 1410586 h 2073349"/>
                <a:gd name="connsiteX2" fmla="*/ 866554 w 1869559"/>
                <a:gd name="connsiteY2" fmla="*/ 2069805 h 2073349"/>
                <a:gd name="connsiteX3" fmla="*/ 1493875 w 1869559"/>
                <a:gd name="connsiteY3" fmla="*/ 1389321 h 2073349"/>
                <a:gd name="connsiteX4" fmla="*/ 1802219 w 1869559"/>
                <a:gd name="connsiteY4" fmla="*/ 411125 h 2073349"/>
                <a:gd name="connsiteX5" fmla="*/ 1780954 w 1869559"/>
                <a:gd name="connsiteY5" fmla="*/ 49618 h 2073349"/>
                <a:gd name="connsiteX6" fmla="*/ 1270591 w 1869559"/>
                <a:gd name="connsiteY6" fmla="*/ 113414 h 2073349"/>
                <a:gd name="connsiteX7" fmla="*/ 164805 w 1869559"/>
                <a:gd name="connsiteY7" fmla="*/ 155944 h 2073349"/>
                <a:gd name="connsiteX8" fmla="*/ 281763 w 1869559"/>
                <a:gd name="connsiteY8" fmla="*/ 17721 h 2073349"/>
                <a:gd name="connsiteX9" fmla="*/ 1291856 w 1869559"/>
                <a:gd name="connsiteY9" fmla="*/ 113414 h 207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559" h="2073349">
                  <a:moveTo>
                    <a:pt x="90377" y="124046"/>
                  </a:moveTo>
                  <a:cubicBezTo>
                    <a:pt x="179867" y="605169"/>
                    <a:pt x="269358" y="1086293"/>
                    <a:pt x="398721" y="1410586"/>
                  </a:cubicBezTo>
                  <a:cubicBezTo>
                    <a:pt x="528084" y="1734879"/>
                    <a:pt x="684028" y="2073349"/>
                    <a:pt x="866554" y="2069805"/>
                  </a:cubicBezTo>
                  <a:cubicBezTo>
                    <a:pt x="1049080" y="2066261"/>
                    <a:pt x="1337931" y="1665768"/>
                    <a:pt x="1493875" y="1389321"/>
                  </a:cubicBezTo>
                  <a:cubicBezTo>
                    <a:pt x="1649819" y="1112874"/>
                    <a:pt x="1754373" y="634409"/>
                    <a:pt x="1802219" y="411125"/>
                  </a:cubicBezTo>
                  <a:cubicBezTo>
                    <a:pt x="1850066" y="187841"/>
                    <a:pt x="1869559" y="99236"/>
                    <a:pt x="1780954" y="49618"/>
                  </a:cubicBezTo>
                  <a:cubicBezTo>
                    <a:pt x="1692349" y="0"/>
                    <a:pt x="1539949" y="95693"/>
                    <a:pt x="1270591" y="113414"/>
                  </a:cubicBezTo>
                  <a:cubicBezTo>
                    <a:pt x="1001233" y="131135"/>
                    <a:pt x="329610" y="171893"/>
                    <a:pt x="164805" y="155944"/>
                  </a:cubicBezTo>
                  <a:cubicBezTo>
                    <a:pt x="0" y="139995"/>
                    <a:pt x="93921" y="24809"/>
                    <a:pt x="281763" y="17721"/>
                  </a:cubicBezTo>
                  <a:cubicBezTo>
                    <a:pt x="469605" y="10633"/>
                    <a:pt x="880730" y="62023"/>
                    <a:pt x="1291856" y="11341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Szabadkézi sokszög 38"/>
            <p:cNvSpPr/>
            <p:nvPr/>
          </p:nvSpPr>
          <p:spPr>
            <a:xfrm>
              <a:off x="2440652" y="1421597"/>
              <a:ext cx="1199502" cy="1341146"/>
            </a:xfrm>
            <a:custGeom>
              <a:avLst/>
              <a:gdLst>
                <a:gd name="connsiteX0" fmla="*/ 90377 w 1869559"/>
                <a:gd name="connsiteY0" fmla="*/ 124046 h 2073349"/>
                <a:gd name="connsiteX1" fmla="*/ 398721 w 1869559"/>
                <a:gd name="connsiteY1" fmla="*/ 1410586 h 2073349"/>
                <a:gd name="connsiteX2" fmla="*/ 866554 w 1869559"/>
                <a:gd name="connsiteY2" fmla="*/ 2069805 h 2073349"/>
                <a:gd name="connsiteX3" fmla="*/ 1493875 w 1869559"/>
                <a:gd name="connsiteY3" fmla="*/ 1389321 h 2073349"/>
                <a:gd name="connsiteX4" fmla="*/ 1802219 w 1869559"/>
                <a:gd name="connsiteY4" fmla="*/ 411125 h 2073349"/>
                <a:gd name="connsiteX5" fmla="*/ 1780954 w 1869559"/>
                <a:gd name="connsiteY5" fmla="*/ 49618 h 2073349"/>
                <a:gd name="connsiteX6" fmla="*/ 1270591 w 1869559"/>
                <a:gd name="connsiteY6" fmla="*/ 113414 h 2073349"/>
                <a:gd name="connsiteX7" fmla="*/ 164805 w 1869559"/>
                <a:gd name="connsiteY7" fmla="*/ 155944 h 2073349"/>
                <a:gd name="connsiteX8" fmla="*/ 281763 w 1869559"/>
                <a:gd name="connsiteY8" fmla="*/ 17721 h 2073349"/>
                <a:gd name="connsiteX9" fmla="*/ 1291856 w 1869559"/>
                <a:gd name="connsiteY9" fmla="*/ 113414 h 207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559" h="2073349">
                  <a:moveTo>
                    <a:pt x="90377" y="124046"/>
                  </a:moveTo>
                  <a:cubicBezTo>
                    <a:pt x="179867" y="605169"/>
                    <a:pt x="269358" y="1086293"/>
                    <a:pt x="398721" y="1410586"/>
                  </a:cubicBezTo>
                  <a:cubicBezTo>
                    <a:pt x="528084" y="1734879"/>
                    <a:pt x="684028" y="2073349"/>
                    <a:pt x="866554" y="2069805"/>
                  </a:cubicBezTo>
                  <a:cubicBezTo>
                    <a:pt x="1049080" y="2066261"/>
                    <a:pt x="1337931" y="1665768"/>
                    <a:pt x="1493875" y="1389321"/>
                  </a:cubicBezTo>
                  <a:cubicBezTo>
                    <a:pt x="1649819" y="1112874"/>
                    <a:pt x="1754373" y="634409"/>
                    <a:pt x="1802219" y="411125"/>
                  </a:cubicBezTo>
                  <a:cubicBezTo>
                    <a:pt x="1850066" y="187841"/>
                    <a:pt x="1869559" y="99236"/>
                    <a:pt x="1780954" y="49618"/>
                  </a:cubicBezTo>
                  <a:cubicBezTo>
                    <a:pt x="1692349" y="0"/>
                    <a:pt x="1539949" y="95693"/>
                    <a:pt x="1270591" y="113414"/>
                  </a:cubicBezTo>
                  <a:cubicBezTo>
                    <a:pt x="1001233" y="131135"/>
                    <a:pt x="329610" y="171893"/>
                    <a:pt x="164805" y="155944"/>
                  </a:cubicBezTo>
                  <a:cubicBezTo>
                    <a:pt x="0" y="139995"/>
                    <a:pt x="93921" y="24809"/>
                    <a:pt x="281763" y="17721"/>
                  </a:cubicBezTo>
                  <a:cubicBezTo>
                    <a:pt x="469605" y="10633"/>
                    <a:pt x="880730" y="62023"/>
                    <a:pt x="1291856" y="11341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0" name="Egyenes összekötő nyíllal 39"/>
            <p:cNvCxnSpPr/>
            <p:nvPr/>
          </p:nvCxnSpPr>
          <p:spPr>
            <a:xfrm flipV="1">
              <a:off x="2089963" y="2472266"/>
              <a:ext cx="0" cy="41920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0"/>
            <p:cNvCxnSpPr/>
            <p:nvPr/>
          </p:nvCxnSpPr>
          <p:spPr>
            <a:xfrm flipV="1">
              <a:off x="3000320" y="2753304"/>
              <a:ext cx="0" cy="13973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zövegdoboz 41"/>
            <p:cNvSpPr txBox="1"/>
            <p:nvPr/>
          </p:nvSpPr>
          <p:spPr>
            <a:xfrm>
              <a:off x="1619672" y="1182395"/>
              <a:ext cx="628607" cy="23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STM </a:t>
              </a:r>
              <a:r>
                <a:rPr lang="hu-HU" dirty="0" err="1" smtClean="0"/>
                <a:t>tip</a:t>
              </a:r>
              <a:endParaRPr lang="hu-HU" dirty="0"/>
            </a:p>
          </p:txBody>
        </p:sp>
        <p:cxnSp>
          <p:nvCxnSpPr>
            <p:cNvPr id="43" name="Egyenes összekötő nyíllal 42"/>
            <p:cNvCxnSpPr/>
            <p:nvPr/>
          </p:nvCxnSpPr>
          <p:spPr>
            <a:xfrm>
              <a:off x="2136163" y="836712"/>
              <a:ext cx="323401" cy="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zövegdoboz 2"/>
          <p:cNvSpPr txBox="1"/>
          <p:nvPr/>
        </p:nvSpPr>
        <p:spPr>
          <a:xfrm>
            <a:off x="271912" y="3577870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Variation</a:t>
            </a:r>
            <a:r>
              <a:rPr lang="hu-HU" dirty="0" smtClean="0"/>
              <a:t> of C</a:t>
            </a:r>
            <a:r>
              <a:rPr lang="hu-HU" baseline="-25000" dirty="0" smtClean="0"/>
              <a:t>1 </a:t>
            </a:r>
            <a:r>
              <a:rPr lang="hu-HU" dirty="0" smtClean="0"/>
              <a:t>:</a:t>
            </a:r>
            <a:endParaRPr lang="hu-HU" baseline="-25000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4310052" y="476672"/>
            <a:ext cx="0" cy="61728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doboz 47"/>
          <p:cNvSpPr txBox="1"/>
          <p:nvPr/>
        </p:nvSpPr>
        <p:spPr>
          <a:xfrm>
            <a:off x="106960" y="7157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on</a:t>
            </a:r>
            <a:r>
              <a:rPr lang="hu-HU" b="1" dirty="0" smtClean="0">
                <a:solidFill>
                  <a:srgbClr val="0000CC"/>
                </a:solidFill>
              </a:rPr>
              <a:t> an </a:t>
            </a:r>
            <a:r>
              <a:rPr lang="hu-HU" b="1" dirty="0" err="1" smtClean="0">
                <a:solidFill>
                  <a:srgbClr val="0000CC"/>
                </a:solidFill>
              </a:rPr>
              <a:t>intrinsic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ripple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02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5148065" y="116632"/>
            <a:ext cx="3888431" cy="2205310"/>
            <a:chOff x="611561" y="836712"/>
            <a:chExt cx="3888431" cy="2205310"/>
          </a:xfrm>
        </p:grpSpPr>
        <p:sp>
          <p:nvSpPr>
            <p:cNvPr id="2" name="Szabadkézi sokszög 1"/>
            <p:cNvSpPr/>
            <p:nvPr/>
          </p:nvSpPr>
          <p:spPr>
            <a:xfrm>
              <a:off x="611561" y="2653269"/>
              <a:ext cx="3888431" cy="388753"/>
            </a:xfrm>
            <a:custGeom>
              <a:avLst/>
              <a:gdLst>
                <a:gd name="connsiteX0" fmla="*/ 0 w 6060558"/>
                <a:gd name="connsiteY0" fmla="*/ 409608 h 600994"/>
                <a:gd name="connsiteX1" fmla="*/ 21265 w 6060558"/>
                <a:gd name="connsiteY1" fmla="*/ 377710 h 600994"/>
                <a:gd name="connsiteX2" fmla="*/ 53162 w 6060558"/>
                <a:gd name="connsiteY2" fmla="*/ 313915 h 600994"/>
                <a:gd name="connsiteX3" fmla="*/ 106325 w 6060558"/>
                <a:gd name="connsiteY3" fmla="*/ 250120 h 600994"/>
                <a:gd name="connsiteX4" fmla="*/ 138223 w 6060558"/>
                <a:gd name="connsiteY4" fmla="*/ 228854 h 600994"/>
                <a:gd name="connsiteX5" fmla="*/ 202018 w 6060558"/>
                <a:gd name="connsiteY5" fmla="*/ 207589 h 600994"/>
                <a:gd name="connsiteX6" fmla="*/ 329609 w 6060558"/>
                <a:gd name="connsiteY6" fmla="*/ 218222 h 600994"/>
                <a:gd name="connsiteX7" fmla="*/ 404037 w 6060558"/>
                <a:gd name="connsiteY7" fmla="*/ 250120 h 600994"/>
                <a:gd name="connsiteX8" fmla="*/ 467832 w 6060558"/>
                <a:gd name="connsiteY8" fmla="*/ 260752 h 600994"/>
                <a:gd name="connsiteX9" fmla="*/ 499730 w 6060558"/>
                <a:gd name="connsiteY9" fmla="*/ 271385 h 600994"/>
                <a:gd name="connsiteX10" fmla="*/ 531628 w 6060558"/>
                <a:gd name="connsiteY10" fmla="*/ 292650 h 600994"/>
                <a:gd name="connsiteX11" fmla="*/ 595423 w 6060558"/>
                <a:gd name="connsiteY11" fmla="*/ 303282 h 600994"/>
                <a:gd name="connsiteX12" fmla="*/ 712381 w 6060558"/>
                <a:gd name="connsiteY12" fmla="*/ 335180 h 600994"/>
                <a:gd name="connsiteX13" fmla="*/ 786809 w 6060558"/>
                <a:gd name="connsiteY13" fmla="*/ 367078 h 600994"/>
                <a:gd name="connsiteX14" fmla="*/ 829339 w 6060558"/>
                <a:gd name="connsiteY14" fmla="*/ 388343 h 600994"/>
                <a:gd name="connsiteX15" fmla="*/ 861237 w 6060558"/>
                <a:gd name="connsiteY15" fmla="*/ 398975 h 600994"/>
                <a:gd name="connsiteX16" fmla="*/ 935665 w 6060558"/>
                <a:gd name="connsiteY16" fmla="*/ 441506 h 600994"/>
                <a:gd name="connsiteX17" fmla="*/ 1041990 w 6060558"/>
                <a:gd name="connsiteY17" fmla="*/ 473403 h 600994"/>
                <a:gd name="connsiteX18" fmla="*/ 1073888 w 6060558"/>
                <a:gd name="connsiteY18" fmla="*/ 494668 h 600994"/>
                <a:gd name="connsiteX19" fmla="*/ 1116418 w 6060558"/>
                <a:gd name="connsiteY19" fmla="*/ 505301 h 600994"/>
                <a:gd name="connsiteX20" fmla="*/ 1148316 w 6060558"/>
                <a:gd name="connsiteY20" fmla="*/ 515934 h 600994"/>
                <a:gd name="connsiteX21" fmla="*/ 1254642 w 6060558"/>
                <a:gd name="connsiteY21" fmla="*/ 547831 h 600994"/>
                <a:gd name="connsiteX22" fmla="*/ 1371600 w 6060558"/>
                <a:gd name="connsiteY22" fmla="*/ 537199 h 600994"/>
                <a:gd name="connsiteX23" fmla="*/ 1446028 w 6060558"/>
                <a:gd name="connsiteY23" fmla="*/ 505301 h 600994"/>
                <a:gd name="connsiteX24" fmla="*/ 1477925 w 6060558"/>
                <a:gd name="connsiteY24" fmla="*/ 494668 h 600994"/>
                <a:gd name="connsiteX25" fmla="*/ 1520456 w 6060558"/>
                <a:gd name="connsiteY25" fmla="*/ 462771 h 600994"/>
                <a:gd name="connsiteX26" fmla="*/ 1605516 w 6060558"/>
                <a:gd name="connsiteY26" fmla="*/ 420241 h 600994"/>
                <a:gd name="connsiteX27" fmla="*/ 1669311 w 6060558"/>
                <a:gd name="connsiteY27" fmla="*/ 367078 h 600994"/>
                <a:gd name="connsiteX28" fmla="*/ 1711842 w 6060558"/>
                <a:gd name="connsiteY28" fmla="*/ 335180 h 600994"/>
                <a:gd name="connsiteX29" fmla="*/ 1754372 w 6060558"/>
                <a:gd name="connsiteY29" fmla="*/ 282017 h 600994"/>
                <a:gd name="connsiteX30" fmla="*/ 1775637 w 6060558"/>
                <a:gd name="connsiteY30" fmla="*/ 250120 h 600994"/>
                <a:gd name="connsiteX31" fmla="*/ 1807535 w 6060558"/>
                <a:gd name="connsiteY31" fmla="*/ 218222 h 600994"/>
                <a:gd name="connsiteX32" fmla="*/ 1828800 w 6060558"/>
                <a:gd name="connsiteY32" fmla="*/ 186324 h 600994"/>
                <a:gd name="connsiteX33" fmla="*/ 1871330 w 6060558"/>
                <a:gd name="connsiteY33" fmla="*/ 165059 h 600994"/>
                <a:gd name="connsiteX34" fmla="*/ 1935125 w 6060558"/>
                <a:gd name="connsiteY34" fmla="*/ 133161 h 600994"/>
                <a:gd name="connsiteX35" fmla="*/ 2541181 w 6060558"/>
                <a:gd name="connsiteY35" fmla="*/ 143794 h 600994"/>
                <a:gd name="connsiteX36" fmla="*/ 2583711 w 6060558"/>
                <a:gd name="connsiteY36" fmla="*/ 154427 h 600994"/>
                <a:gd name="connsiteX37" fmla="*/ 2668772 w 6060558"/>
                <a:gd name="connsiteY37" fmla="*/ 165059 h 600994"/>
                <a:gd name="connsiteX38" fmla="*/ 2711302 w 6060558"/>
                <a:gd name="connsiteY38" fmla="*/ 175692 h 600994"/>
                <a:gd name="connsiteX39" fmla="*/ 2743200 w 6060558"/>
                <a:gd name="connsiteY39" fmla="*/ 186324 h 600994"/>
                <a:gd name="connsiteX40" fmla="*/ 2796362 w 6060558"/>
                <a:gd name="connsiteY40" fmla="*/ 196957 h 600994"/>
                <a:gd name="connsiteX41" fmla="*/ 2881423 w 6060558"/>
                <a:gd name="connsiteY41" fmla="*/ 239487 h 600994"/>
                <a:gd name="connsiteX42" fmla="*/ 2987749 w 6060558"/>
                <a:gd name="connsiteY42" fmla="*/ 282017 h 600994"/>
                <a:gd name="connsiteX43" fmla="*/ 3040911 w 6060558"/>
                <a:gd name="connsiteY43" fmla="*/ 324547 h 600994"/>
                <a:gd name="connsiteX44" fmla="*/ 3072809 w 6060558"/>
                <a:gd name="connsiteY44" fmla="*/ 335180 h 600994"/>
                <a:gd name="connsiteX45" fmla="*/ 3125972 w 6060558"/>
                <a:gd name="connsiteY45" fmla="*/ 367078 h 600994"/>
                <a:gd name="connsiteX46" fmla="*/ 3168502 w 6060558"/>
                <a:gd name="connsiteY46" fmla="*/ 398975 h 600994"/>
                <a:gd name="connsiteX47" fmla="*/ 3189767 w 6060558"/>
                <a:gd name="connsiteY47" fmla="*/ 420241 h 600994"/>
                <a:gd name="connsiteX48" fmla="*/ 3221665 w 6060558"/>
                <a:gd name="connsiteY48" fmla="*/ 430873 h 600994"/>
                <a:gd name="connsiteX49" fmla="*/ 3264195 w 6060558"/>
                <a:gd name="connsiteY49" fmla="*/ 462771 h 600994"/>
                <a:gd name="connsiteX50" fmla="*/ 3359888 w 6060558"/>
                <a:gd name="connsiteY50" fmla="*/ 505301 h 600994"/>
                <a:gd name="connsiteX51" fmla="*/ 3455581 w 6060558"/>
                <a:gd name="connsiteY51" fmla="*/ 558464 h 600994"/>
                <a:gd name="connsiteX52" fmla="*/ 3540642 w 6060558"/>
                <a:gd name="connsiteY52" fmla="*/ 579729 h 600994"/>
                <a:gd name="connsiteX53" fmla="*/ 3604437 w 6060558"/>
                <a:gd name="connsiteY53" fmla="*/ 600994 h 600994"/>
                <a:gd name="connsiteX54" fmla="*/ 3912781 w 6060558"/>
                <a:gd name="connsiteY54" fmla="*/ 590361 h 600994"/>
                <a:gd name="connsiteX55" fmla="*/ 3987209 w 6060558"/>
                <a:gd name="connsiteY55" fmla="*/ 547831 h 600994"/>
                <a:gd name="connsiteX56" fmla="*/ 4008474 w 6060558"/>
                <a:gd name="connsiteY56" fmla="*/ 515934 h 600994"/>
                <a:gd name="connsiteX57" fmla="*/ 4051004 w 6060558"/>
                <a:gd name="connsiteY57" fmla="*/ 462771 h 600994"/>
                <a:gd name="connsiteX58" fmla="*/ 4114800 w 6060558"/>
                <a:gd name="connsiteY58" fmla="*/ 356445 h 600994"/>
                <a:gd name="connsiteX59" fmla="*/ 4146697 w 6060558"/>
                <a:gd name="connsiteY59" fmla="*/ 335180 h 600994"/>
                <a:gd name="connsiteX60" fmla="*/ 4199860 w 6060558"/>
                <a:gd name="connsiteY60" fmla="*/ 271385 h 600994"/>
                <a:gd name="connsiteX61" fmla="*/ 4242390 w 6060558"/>
                <a:gd name="connsiteY61" fmla="*/ 250120 h 600994"/>
                <a:gd name="connsiteX62" fmla="*/ 4274288 w 6060558"/>
                <a:gd name="connsiteY62" fmla="*/ 218222 h 600994"/>
                <a:gd name="connsiteX63" fmla="*/ 4306186 w 6060558"/>
                <a:gd name="connsiteY63" fmla="*/ 207589 h 600994"/>
                <a:gd name="connsiteX64" fmla="*/ 4380614 w 6060558"/>
                <a:gd name="connsiteY64" fmla="*/ 165059 h 600994"/>
                <a:gd name="connsiteX65" fmla="*/ 4465674 w 6060558"/>
                <a:gd name="connsiteY65" fmla="*/ 122529 h 600994"/>
                <a:gd name="connsiteX66" fmla="*/ 4529469 w 6060558"/>
                <a:gd name="connsiteY66" fmla="*/ 101264 h 600994"/>
                <a:gd name="connsiteX67" fmla="*/ 4593265 w 6060558"/>
                <a:gd name="connsiteY67" fmla="*/ 69366 h 600994"/>
                <a:gd name="connsiteX68" fmla="*/ 4625162 w 6060558"/>
                <a:gd name="connsiteY68" fmla="*/ 48101 h 600994"/>
                <a:gd name="connsiteX69" fmla="*/ 4667693 w 6060558"/>
                <a:gd name="connsiteY69" fmla="*/ 37468 h 600994"/>
                <a:gd name="connsiteX70" fmla="*/ 4784651 w 6060558"/>
                <a:gd name="connsiteY70" fmla="*/ 5571 h 600994"/>
                <a:gd name="connsiteX71" fmla="*/ 5007935 w 6060558"/>
                <a:gd name="connsiteY71" fmla="*/ 16203 h 600994"/>
                <a:gd name="connsiteX72" fmla="*/ 5092995 w 6060558"/>
                <a:gd name="connsiteY72" fmla="*/ 58734 h 600994"/>
                <a:gd name="connsiteX73" fmla="*/ 5135525 w 6060558"/>
                <a:gd name="connsiteY73" fmla="*/ 69366 h 600994"/>
                <a:gd name="connsiteX74" fmla="*/ 5178056 w 6060558"/>
                <a:gd name="connsiteY74" fmla="*/ 101264 h 600994"/>
                <a:gd name="connsiteX75" fmla="*/ 5209953 w 6060558"/>
                <a:gd name="connsiteY75" fmla="*/ 111896 h 600994"/>
                <a:gd name="connsiteX76" fmla="*/ 5263116 w 6060558"/>
                <a:gd name="connsiteY76" fmla="*/ 133161 h 600994"/>
                <a:gd name="connsiteX77" fmla="*/ 5326911 w 6060558"/>
                <a:gd name="connsiteY77" fmla="*/ 186324 h 600994"/>
                <a:gd name="connsiteX78" fmla="*/ 5358809 w 6060558"/>
                <a:gd name="connsiteY78" fmla="*/ 207589 h 600994"/>
                <a:gd name="connsiteX79" fmla="*/ 5401339 w 6060558"/>
                <a:gd name="connsiteY79" fmla="*/ 239487 h 600994"/>
                <a:gd name="connsiteX80" fmla="*/ 5443869 w 6060558"/>
                <a:gd name="connsiteY80" fmla="*/ 250120 h 600994"/>
                <a:gd name="connsiteX81" fmla="*/ 5497032 w 6060558"/>
                <a:gd name="connsiteY81" fmla="*/ 292650 h 600994"/>
                <a:gd name="connsiteX82" fmla="*/ 5550195 w 6060558"/>
                <a:gd name="connsiteY82" fmla="*/ 313915 h 600994"/>
                <a:gd name="connsiteX83" fmla="*/ 5624623 w 6060558"/>
                <a:gd name="connsiteY83" fmla="*/ 356445 h 600994"/>
                <a:gd name="connsiteX84" fmla="*/ 5709683 w 6060558"/>
                <a:gd name="connsiteY84" fmla="*/ 409608 h 600994"/>
                <a:gd name="connsiteX85" fmla="*/ 5752214 w 6060558"/>
                <a:gd name="connsiteY85" fmla="*/ 420241 h 600994"/>
                <a:gd name="connsiteX86" fmla="*/ 5784111 w 6060558"/>
                <a:gd name="connsiteY86" fmla="*/ 441506 h 600994"/>
                <a:gd name="connsiteX87" fmla="*/ 6007395 w 6060558"/>
                <a:gd name="connsiteY87" fmla="*/ 441506 h 600994"/>
                <a:gd name="connsiteX88" fmla="*/ 6060558 w 6060558"/>
                <a:gd name="connsiteY88" fmla="*/ 430873 h 6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60558" h="600994">
                  <a:moveTo>
                    <a:pt x="0" y="409608"/>
                  </a:moveTo>
                  <a:cubicBezTo>
                    <a:pt x="7088" y="398975"/>
                    <a:pt x="15059" y="388881"/>
                    <a:pt x="21265" y="377710"/>
                  </a:cubicBezTo>
                  <a:cubicBezTo>
                    <a:pt x="32811" y="356927"/>
                    <a:pt x="41616" y="334698"/>
                    <a:pt x="53162" y="313915"/>
                  </a:cubicBezTo>
                  <a:cubicBezTo>
                    <a:pt x="67581" y="287960"/>
                    <a:pt x="83262" y="269339"/>
                    <a:pt x="106325" y="250120"/>
                  </a:cubicBezTo>
                  <a:cubicBezTo>
                    <a:pt x="116142" y="241939"/>
                    <a:pt x="126545" y="234044"/>
                    <a:pt x="138223" y="228854"/>
                  </a:cubicBezTo>
                  <a:cubicBezTo>
                    <a:pt x="158706" y="219750"/>
                    <a:pt x="202018" y="207589"/>
                    <a:pt x="202018" y="207589"/>
                  </a:cubicBezTo>
                  <a:cubicBezTo>
                    <a:pt x="244548" y="211133"/>
                    <a:pt x="287306" y="212582"/>
                    <a:pt x="329609" y="218222"/>
                  </a:cubicBezTo>
                  <a:cubicBezTo>
                    <a:pt x="364826" y="222918"/>
                    <a:pt x="368054" y="239325"/>
                    <a:pt x="404037" y="250120"/>
                  </a:cubicBezTo>
                  <a:cubicBezTo>
                    <a:pt x="424686" y="256315"/>
                    <a:pt x="446567" y="257208"/>
                    <a:pt x="467832" y="260752"/>
                  </a:cubicBezTo>
                  <a:cubicBezTo>
                    <a:pt x="478465" y="264296"/>
                    <a:pt x="489705" y="266373"/>
                    <a:pt x="499730" y="271385"/>
                  </a:cubicBezTo>
                  <a:cubicBezTo>
                    <a:pt x="511160" y="277100"/>
                    <a:pt x="519505" y="288609"/>
                    <a:pt x="531628" y="292650"/>
                  </a:cubicBezTo>
                  <a:cubicBezTo>
                    <a:pt x="552080" y="299467"/>
                    <a:pt x="574158" y="299738"/>
                    <a:pt x="595423" y="303282"/>
                  </a:cubicBezTo>
                  <a:cubicBezTo>
                    <a:pt x="676363" y="330262"/>
                    <a:pt x="637238" y="320151"/>
                    <a:pt x="712381" y="335180"/>
                  </a:cubicBezTo>
                  <a:cubicBezTo>
                    <a:pt x="777024" y="378274"/>
                    <a:pt x="708341" y="337652"/>
                    <a:pt x="786809" y="367078"/>
                  </a:cubicBezTo>
                  <a:cubicBezTo>
                    <a:pt x="801650" y="372643"/>
                    <a:pt x="814771" y="382099"/>
                    <a:pt x="829339" y="388343"/>
                  </a:cubicBezTo>
                  <a:cubicBezTo>
                    <a:pt x="839641" y="392758"/>
                    <a:pt x="850935" y="394560"/>
                    <a:pt x="861237" y="398975"/>
                  </a:cubicBezTo>
                  <a:cubicBezTo>
                    <a:pt x="991715" y="454895"/>
                    <a:pt x="828888" y="388118"/>
                    <a:pt x="935665" y="441506"/>
                  </a:cubicBezTo>
                  <a:cubicBezTo>
                    <a:pt x="982294" y="464820"/>
                    <a:pt x="992187" y="463443"/>
                    <a:pt x="1041990" y="473403"/>
                  </a:cubicBezTo>
                  <a:cubicBezTo>
                    <a:pt x="1052623" y="480491"/>
                    <a:pt x="1062142" y="489634"/>
                    <a:pt x="1073888" y="494668"/>
                  </a:cubicBezTo>
                  <a:cubicBezTo>
                    <a:pt x="1087319" y="500424"/>
                    <a:pt x="1102367" y="501286"/>
                    <a:pt x="1116418" y="505301"/>
                  </a:cubicBezTo>
                  <a:cubicBezTo>
                    <a:pt x="1127195" y="508380"/>
                    <a:pt x="1138014" y="511519"/>
                    <a:pt x="1148316" y="515934"/>
                  </a:cubicBezTo>
                  <a:cubicBezTo>
                    <a:pt x="1226985" y="549649"/>
                    <a:pt x="1152284" y="530772"/>
                    <a:pt x="1254642" y="547831"/>
                  </a:cubicBezTo>
                  <a:cubicBezTo>
                    <a:pt x="1293628" y="544287"/>
                    <a:pt x="1332847" y="542735"/>
                    <a:pt x="1371600" y="537199"/>
                  </a:cubicBezTo>
                  <a:cubicBezTo>
                    <a:pt x="1396530" y="533638"/>
                    <a:pt x="1424592" y="514488"/>
                    <a:pt x="1446028" y="505301"/>
                  </a:cubicBezTo>
                  <a:cubicBezTo>
                    <a:pt x="1456329" y="500886"/>
                    <a:pt x="1467293" y="498212"/>
                    <a:pt x="1477925" y="494668"/>
                  </a:cubicBezTo>
                  <a:cubicBezTo>
                    <a:pt x="1492102" y="484036"/>
                    <a:pt x="1505149" y="471700"/>
                    <a:pt x="1520456" y="462771"/>
                  </a:cubicBezTo>
                  <a:cubicBezTo>
                    <a:pt x="1547838" y="446798"/>
                    <a:pt x="1579140" y="437825"/>
                    <a:pt x="1605516" y="420241"/>
                  </a:cubicBezTo>
                  <a:cubicBezTo>
                    <a:pt x="1676021" y="373237"/>
                    <a:pt x="1597673" y="428482"/>
                    <a:pt x="1669311" y="367078"/>
                  </a:cubicBezTo>
                  <a:cubicBezTo>
                    <a:pt x="1682766" y="355545"/>
                    <a:pt x="1697665" y="345813"/>
                    <a:pt x="1711842" y="335180"/>
                  </a:cubicBezTo>
                  <a:cubicBezTo>
                    <a:pt x="1732540" y="273082"/>
                    <a:pt x="1706279" y="330109"/>
                    <a:pt x="1754372" y="282017"/>
                  </a:cubicBezTo>
                  <a:cubicBezTo>
                    <a:pt x="1763408" y="272981"/>
                    <a:pt x="1767456" y="259937"/>
                    <a:pt x="1775637" y="250120"/>
                  </a:cubicBezTo>
                  <a:cubicBezTo>
                    <a:pt x="1785263" y="238568"/>
                    <a:pt x="1797909" y="229774"/>
                    <a:pt x="1807535" y="218222"/>
                  </a:cubicBezTo>
                  <a:cubicBezTo>
                    <a:pt x="1815716" y="208405"/>
                    <a:pt x="1818983" y="194505"/>
                    <a:pt x="1828800" y="186324"/>
                  </a:cubicBezTo>
                  <a:cubicBezTo>
                    <a:pt x="1840976" y="176177"/>
                    <a:pt x="1857568" y="172923"/>
                    <a:pt x="1871330" y="165059"/>
                  </a:cubicBezTo>
                  <a:cubicBezTo>
                    <a:pt x="1929043" y="132080"/>
                    <a:pt x="1876643" y="152656"/>
                    <a:pt x="1935125" y="133161"/>
                  </a:cubicBezTo>
                  <a:lnTo>
                    <a:pt x="2541181" y="143794"/>
                  </a:lnTo>
                  <a:cubicBezTo>
                    <a:pt x="2555786" y="144273"/>
                    <a:pt x="2569297" y="152025"/>
                    <a:pt x="2583711" y="154427"/>
                  </a:cubicBezTo>
                  <a:cubicBezTo>
                    <a:pt x="2611897" y="159125"/>
                    <a:pt x="2640418" y="161515"/>
                    <a:pt x="2668772" y="165059"/>
                  </a:cubicBezTo>
                  <a:cubicBezTo>
                    <a:pt x="2682949" y="168603"/>
                    <a:pt x="2697251" y="171678"/>
                    <a:pt x="2711302" y="175692"/>
                  </a:cubicBezTo>
                  <a:cubicBezTo>
                    <a:pt x="2722079" y="178771"/>
                    <a:pt x="2732327" y="183606"/>
                    <a:pt x="2743200" y="186324"/>
                  </a:cubicBezTo>
                  <a:cubicBezTo>
                    <a:pt x="2760732" y="190707"/>
                    <a:pt x="2778641" y="193413"/>
                    <a:pt x="2796362" y="196957"/>
                  </a:cubicBezTo>
                  <a:cubicBezTo>
                    <a:pt x="2824716" y="211134"/>
                    <a:pt x="2851990" y="227714"/>
                    <a:pt x="2881423" y="239487"/>
                  </a:cubicBezTo>
                  <a:lnTo>
                    <a:pt x="2987749" y="282017"/>
                  </a:lnTo>
                  <a:cubicBezTo>
                    <a:pt x="3005470" y="296194"/>
                    <a:pt x="3021667" y="312519"/>
                    <a:pt x="3040911" y="324547"/>
                  </a:cubicBezTo>
                  <a:cubicBezTo>
                    <a:pt x="3050415" y="330487"/>
                    <a:pt x="3062784" y="330168"/>
                    <a:pt x="3072809" y="335180"/>
                  </a:cubicBezTo>
                  <a:cubicBezTo>
                    <a:pt x="3091293" y="344422"/>
                    <a:pt x="3108777" y="355615"/>
                    <a:pt x="3125972" y="367078"/>
                  </a:cubicBezTo>
                  <a:cubicBezTo>
                    <a:pt x="3140717" y="376908"/>
                    <a:pt x="3154889" y="387630"/>
                    <a:pt x="3168502" y="398975"/>
                  </a:cubicBezTo>
                  <a:cubicBezTo>
                    <a:pt x="3176203" y="405393"/>
                    <a:pt x="3181171" y="415083"/>
                    <a:pt x="3189767" y="420241"/>
                  </a:cubicBezTo>
                  <a:cubicBezTo>
                    <a:pt x="3199378" y="426007"/>
                    <a:pt x="3211032" y="427329"/>
                    <a:pt x="3221665" y="430873"/>
                  </a:cubicBezTo>
                  <a:cubicBezTo>
                    <a:pt x="3235842" y="441506"/>
                    <a:pt x="3249168" y="453379"/>
                    <a:pt x="3264195" y="462771"/>
                  </a:cubicBezTo>
                  <a:cubicBezTo>
                    <a:pt x="3309291" y="490956"/>
                    <a:pt x="3309475" y="480095"/>
                    <a:pt x="3359888" y="505301"/>
                  </a:cubicBezTo>
                  <a:cubicBezTo>
                    <a:pt x="3440535" y="545625"/>
                    <a:pt x="3383911" y="527749"/>
                    <a:pt x="3455581" y="558464"/>
                  </a:cubicBezTo>
                  <a:cubicBezTo>
                    <a:pt x="3493214" y="574592"/>
                    <a:pt x="3494886" y="567250"/>
                    <a:pt x="3540642" y="579729"/>
                  </a:cubicBezTo>
                  <a:cubicBezTo>
                    <a:pt x="3562267" y="585627"/>
                    <a:pt x="3604437" y="600994"/>
                    <a:pt x="3604437" y="600994"/>
                  </a:cubicBezTo>
                  <a:cubicBezTo>
                    <a:pt x="3707218" y="597450"/>
                    <a:pt x="3810139" y="596776"/>
                    <a:pt x="3912781" y="590361"/>
                  </a:cubicBezTo>
                  <a:cubicBezTo>
                    <a:pt x="3938735" y="588739"/>
                    <a:pt x="3971692" y="563348"/>
                    <a:pt x="3987209" y="547831"/>
                  </a:cubicBezTo>
                  <a:cubicBezTo>
                    <a:pt x="3996245" y="538795"/>
                    <a:pt x="4000491" y="525912"/>
                    <a:pt x="4008474" y="515934"/>
                  </a:cubicBezTo>
                  <a:cubicBezTo>
                    <a:pt x="4043400" y="472276"/>
                    <a:pt x="4018282" y="520034"/>
                    <a:pt x="4051004" y="462771"/>
                  </a:cubicBezTo>
                  <a:cubicBezTo>
                    <a:pt x="4066761" y="435197"/>
                    <a:pt x="4090789" y="372453"/>
                    <a:pt x="4114800" y="356445"/>
                  </a:cubicBezTo>
                  <a:lnTo>
                    <a:pt x="4146697" y="335180"/>
                  </a:lnTo>
                  <a:cubicBezTo>
                    <a:pt x="4163654" y="309744"/>
                    <a:pt x="4173809" y="289992"/>
                    <a:pt x="4199860" y="271385"/>
                  </a:cubicBezTo>
                  <a:cubicBezTo>
                    <a:pt x="4212758" y="262172"/>
                    <a:pt x="4229492" y="259333"/>
                    <a:pt x="4242390" y="250120"/>
                  </a:cubicBezTo>
                  <a:cubicBezTo>
                    <a:pt x="4254626" y="241380"/>
                    <a:pt x="4261777" y="226563"/>
                    <a:pt x="4274288" y="218222"/>
                  </a:cubicBezTo>
                  <a:cubicBezTo>
                    <a:pt x="4283613" y="212005"/>
                    <a:pt x="4295884" y="212004"/>
                    <a:pt x="4306186" y="207589"/>
                  </a:cubicBezTo>
                  <a:cubicBezTo>
                    <a:pt x="4385162" y="173742"/>
                    <a:pt x="4315359" y="200653"/>
                    <a:pt x="4380614" y="165059"/>
                  </a:cubicBezTo>
                  <a:cubicBezTo>
                    <a:pt x="4408443" y="149879"/>
                    <a:pt x="4435601" y="132553"/>
                    <a:pt x="4465674" y="122529"/>
                  </a:cubicBezTo>
                  <a:lnTo>
                    <a:pt x="4529469" y="101264"/>
                  </a:lnTo>
                  <a:cubicBezTo>
                    <a:pt x="4572272" y="58463"/>
                    <a:pt x="4524678" y="98761"/>
                    <a:pt x="4593265" y="69366"/>
                  </a:cubicBezTo>
                  <a:cubicBezTo>
                    <a:pt x="4605010" y="64332"/>
                    <a:pt x="4613417" y="53135"/>
                    <a:pt x="4625162" y="48101"/>
                  </a:cubicBezTo>
                  <a:cubicBezTo>
                    <a:pt x="4638594" y="42344"/>
                    <a:pt x="4654010" y="42599"/>
                    <a:pt x="4667693" y="37468"/>
                  </a:cubicBezTo>
                  <a:cubicBezTo>
                    <a:pt x="4767607" y="0"/>
                    <a:pt x="4639241" y="26343"/>
                    <a:pt x="4784651" y="5571"/>
                  </a:cubicBezTo>
                  <a:cubicBezTo>
                    <a:pt x="4859079" y="9115"/>
                    <a:pt x="4934506" y="3543"/>
                    <a:pt x="5007935" y="16203"/>
                  </a:cubicBezTo>
                  <a:cubicBezTo>
                    <a:pt x="5039174" y="21589"/>
                    <a:pt x="5062241" y="51046"/>
                    <a:pt x="5092995" y="58734"/>
                  </a:cubicBezTo>
                  <a:lnTo>
                    <a:pt x="5135525" y="69366"/>
                  </a:lnTo>
                  <a:cubicBezTo>
                    <a:pt x="5149702" y="79999"/>
                    <a:pt x="5162670" y="92472"/>
                    <a:pt x="5178056" y="101264"/>
                  </a:cubicBezTo>
                  <a:cubicBezTo>
                    <a:pt x="5187787" y="106824"/>
                    <a:pt x="5199459" y="107961"/>
                    <a:pt x="5209953" y="111896"/>
                  </a:cubicBezTo>
                  <a:cubicBezTo>
                    <a:pt x="5227824" y="118597"/>
                    <a:pt x="5246045" y="124625"/>
                    <a:pt x="5263116" y="133161"/>
                  </a:cubicBezTo>
                  <a:cubicBezTo>
                    <a:pt x="5302713" y="152960"/>
                    <a:pt x="5291640" y="156932"/>
                    <a:pt x="5326911" y="186324"/>
                  </a:cubicBezTo>
                  <a:cubicBezTo>
                    <a:pt x="5336728" y="194505"/>
                    <a:pt x="5348410" y="200161"/>
                    <a:pt x="5358809" y="207589"/>
                  </a:cubicBezTo>
                  <a:cubicBezTo>
                    <a:pt x="5373229" y="217889"/>
                    <a:pt x="5385489" y="231562"/>
                    <a:pt x="5401339" y="239487"/>
                  </a:cubicBezTo>
                  <a:cubicBezTo>
                    <a:pt x="5414409" y="246022"/>
                    <a:pt x="5429692" y="246576"/>
                    <a:pt x="5443869" y="250120"/>
                  </a:cubicBezTo>
                  <a:cubicBezTo>
                    <a:pt x="5463647" y="269897"/>
                    <a:pt x="5470209" y="279238"/>
                    <a:pt x="5497032" y="292650"/>
                  </a:cubicBezTo>
                  <a:cubicBezTo>
                    <a:pt x="5514103" y="301186"/>
                    <a:pt x="5533511" y="304646"/>
                    <a:pt x="5550195" y="313915"/>
                  </a:cubicBezTo>
                  <a:cubicBezTo>
                    <a:pt x="5646748" y="367556"/>
                    <a:pt x="5547417" y="330711"/>
                    <a:pt x="5624623" y="356445"/>
                  </a:cubicBezTo>
                  <a:cubicBezTo>
                    <a:pt x="5658077" y="381536"/>
                    <a:pt x="5670762" y="395013"/>
                    <a:pt x="5709683" y="409608"/>
                  </a:cubicBezTo>
                  <a:cubicBezTo>
                    <a:pt x="5723366" y="414739"/>
                    <a:pt x="5738037" y="416697"/>
                    <a:pt x="5752214" y="420241"/>
                  </a:cubicBezTo>
                  <a:cubicBezTo>
                    <a:pt x="5762846" y="427329"/>
                    <a:pt x="5771988" y="437465"/>
                    <a:pt x="5784111" y="441506"/>
                  </a:cubicBezTo>
                  <a:cubicBezTo>
                    <a:pt x="5851981" y="464129"/>
                    <a:pt x="5946217" y="445584"/>
                    <a:pt x="6007395" y="441506"/>
                  </a:cubicBezTo>
                  <a:cubicBezTo>
                    <a:pt x="6046018" y="428631"/>
                    <a:pt x="6028085" y="430873"/>
                    <a:pt x="6060558" y="430873"/>
                  </a:cubicBez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" name="Egyenes összekötő 3"/>
            <p:cNvCxnSpPr/>
            <p:nvPr/>
          </p:nvCxnSpPr>
          <p:spPr>
            <a:xfrm>
              <a:off x="703961" y="2886161"/>
              <a:ext cx="3696005" cy="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" name="Szabadkézi sokszög 4"/>
            <p:cNvSpPr/>
            <p:nvPr/>
          </p:nvSpPr>
          <p:spPr>
            <a:xfrm>
              <a:off x="611561" y="2373799"/>
              <a:ext cx="3888431" cy="388753"/>
            </a:xfrm>
            <a:custGeom>
              <a:avLst/>
              <a:gdLst>
                <a:gd name="connsiteX0" fmla="*/ 0 w 6060558"/>
                <a:gd name="connsiteY0" fmla="*/ 409608 h 600994"/>
                <a:gd name="connsiteX1" fmla="*/ 21265 w 6060558"/>
                <a:gd name="connsiteY1" fmla="*/ 377710 h 600994"/>
                <a:gd name="connsiteX2" fmla="*/ 53162 w 6060558"/>
                <a:gd name="connsiteY2" fmla="*/ 313915 h 600994"/>
                <a:gd name="connsiteX3" fmla="*/ 106325 w 6060558"/>
                <a:gd name="connsiteY3" fmla="*/ 250120 h 600994"/>
                <a:gd name="connsiteX4" fmla="*/ 138223 w 6060558"/>
                <a:gd name="connsiteY4" fmla="*/ 228854 h 600994"/>
                <a:gd name="connsiteX5" fmla="*/ 202018 w 6060558"/>
                <a:gd name="connsiteY5" fmla="*/ 207589 h 600994"/>
                <a:gd name="connsiteX6" fmla="*/ 329609 w 6060558"/>
                <a:gd name="connsiteY6" fmla="*/ 218222 h 600994"/>
                <a:gd name="connsiteX7" fmla="*/ 404037 w 6060558"/>
                <a:gd name="connsiteY7" fmla="*/ 250120 h 600994"/>
                <a:gd name="connsiteX8" fmla="*/ 467832 w 6060558"/>
                <a:gd name="connsiteY8" fmla="*/ 260752 h 600994"/>
                <a:gd name="connsiteX9" fmla="*/ 499730 w 6060558"/>
                <a:gd name="connsiteY9" fmla="*/ 271385 h 600994"/>
                <a:gd name="connsiteX10" fmla="*/ 531628 w 6060558"/>
                <a:gd name="connsiteY10" fmla="*/ 292650 h 600994"/>
                <a:gd name="connsiteX11" fmla="*/ 595423 w 6060558"/>
                <a:gd name="connsiteY11" fmla="*/ 303282 h 600994"/>
                <a:gd name="connsiteX12" fmla="*/ 712381 w 6060558"/>
                <a:gd name="connsiteY12" fmla="*/ 335180 h 600994"/>
                <a:gd name="connsiteX13" fmla="*/ 786809 w 6060558"/>
                <a:gd name="connsiteY13" fmla="*/ 367078 h 600994"/>
                <a:gd name="connsiteX14" fmla="*/ 829339 w 6060558"/>
                <a:gd name="connsiteY14" fmla="*/ 388343 h 600994"/>
                <a:gd name="connsiteX15" fmla="*/ 861237 w 6060558"/>
                <a:gd name="connsiteY15" fmla="*/ 398975 h 600994"/>
                <a:gd name="connsiteX16" fmla="*/ 935665 w 6060558"/>
                <a:gd name="connsiteY16" fmla="*/ 441506 h 600994"/>
                <a:gd name="connsiteX17" fmla="*/ 1041990 w 6060558"/>
                <a:gd name="connsiteY17" fmla="*/ 473403 h 600994"/>
                <a:gd name="connsiteX18" fmla="*/ 1073888 w 6060558"/>
                <a:gd name="connsiteY18" fmla="*/ 494668 h 600994"/>
                <a:gd name="connsiteX19" fmla="*/ 1116418 w 6060558"/>
                <a:gd name="connsiteY19" fmla="*/ 505301 h 600994"/>
                <a:gd name="connsiteX20" fmla="*/ 1148316 w 6060558"/>
                <a:gd name="connsiteY20" fmla="*/ 515934 h 600994"/>
                <a:gd name="connsiteX21" fmla="*/ 1254642 w 6060558"/>
                <a:gd name="connsiteY21" fmla="*/ 547831 h 600994"/>
                <a:gd name="connsiteX22" fmla="*/ 1371600 w 6060558"/>
                <a:gd name="connsiteY22" fmla="*/ 537199 h 600994"/>
                <a:gd name="connsiteX23" fmla="*/ 1446028 w 6060558"/>
                <a:gd name="connsiteY23" fmla="*/ 505301 h 600994"/>
                <a:gd name="connsiteX24" fmla="*/ 1477925 w 6060558"/>
                <a:gd name="connsiteY24" fmla="*/ 494668 h 600994"/>
                <a:gd name="connsiteX25" fmla="*/ 1520456 w 6060558"/>
                <a:gd name="connsiteY25" fmla="*/ 462771 h 600994"/>
                <a:gd name="connsiteX26" fmla="*/ 1605516 w 6060558"/>
                <a:gd name="connsiteY26" fmla="*/ 420241 h 600994"/>
                <a:gd name="connsiteX27" fmla="*/ 1669311 w 6060558"/>
                <a:gd name="connsiteY27" fmla="*/ 367078 h 600994"/>
                <a:gd name="connsiteX28" fmla="*/ 1711842 w 6060558"/>
                <a:gd name="connsiteY28" fmla="*/ 335180 h 600994"/>
                <a:gd name="connsiteX29" fmla="*/ 1754372 w 6060558"/>
                <a:gd name="connsiteY29" fmla="*/ 282017 h 600994"/>
                <a:gd name="connsiteX30" fmla="*/ 1775637 w 6060558"/>
                <a:gd name="connsiteY30" fmla="*/ 250120 h 600994"/>
                <a:gd name="connsiteX31" fmla="*/ 1807535 w 6060558"/>
                <a:gd name="connsiteY31" fmla="*/ 218222 h 600994"/>
                <a:gd name="connsiteX32" fmla="*/ 1828800 w 6060558"/>
                <a:gd name="connsiteY32" fmla="*/ 186324 h 600994"/>
                <a:gd name="connsiteX33" fmla="*/ 1871330 w 6060558"/>
                <a:gd name="connsiteY33" fmla="*/ 165059 h 600994"/>
                <a:gd name="connsiteX34" fmla="*/ 1935125 w 6060558"/>
                <a:gd name="connsiteY34" fmla="*/ 133161 h 600994"/>
                <a:gd name="connsiteX35" fmla="*/ 2541181 w 6060558"/>
                <a:gd name="connsiteY35" fmla="*/ 143794 h 600994"/>
                <a:gd name="connsiteX36" fmla="*/ 2583711 w 6060558"/>
                <a:gd name="connsiteY36" fmla="*/ 154427 h 600994"/>
                <a:gd name="connsiteX37" fmla="*/ 2668772 w 6060558"/>
                <a:gd name="connsiteY37" fmla="*/ 165059 h 600994"/>
                <a:gd name="connsiteX38" fmla="*/ 2711302 w 6060558"/>
                <a:gd name="connsiteY38" fmla="*/ 175692 h 600994"/>
                <a:gd name="connsiteX39" fmla="*/ 2743200 w 6060558"/>
                <a:gd name="connsiteY39" fmla="*/ 186324 h 600994"/>
                <a:gd name="connsiteX40" fmla="*/ 2796362 w 6060558"/>
                <a:gd name="connsiteY40" fmla="*/ 196957 h 600994"/>
                <a:gd name="connsiteX41" fmla="*/ 2881423 w 6060558"/>
                <a:gd name="connsiteY41" fmla="*/ 239487 h 600994"/>
                <a:gd name="connsiteX42" fmla="*/ 2987749 w 6060558"/>
                <a:gd name="connsiteY42" fmla="*/ 282017 h 600994"/>
                <a:gd name="connsiteX43" fmla="*/ 3040911 w 6060558"/>
                <a:gd name="connsiteY43" fmla="*/ 324547 h 600994"/>
                <a:gd name="connsiteX44" fmla="*/ 3072809 w 6060558"/>
                <a:gd name="connsiteY44" fmla="*/ 335180 h 600994"/>
                <a:gd name="connsiteX45" fmla="*/ 3125972 w 6060558"/>
                <a:gd name="connsiteY45" fmla="*/ 367078 h 600994"/>
                <a:gd name="connsiteX46" fmla="*/ 3168502 w 6060558"/>
                <a:gd name="connsiteY46" fmla="*/ 398975 h 600994"/>
                <a:gd name="connsiteX47" fmla="*/ 3189767 w 6060558"/>
                <a:gd name="connsiteY47" fmla="*/ 420241 h 600994"/>
                <a:gd name="connsiteX48" fmla="*/ 3221665 w 6060558"/>
                <a:gd name="connsiteY48" fmla="*/ 430873 h 600994"/>
                <a:gd name="connsiteX49" fmla="*/ 3264195 w 6060558"/>
                <a:gd name="connsiteY49" fmla="*/ 462771 h 600994"/>
                <a:gd name="connsiteX50" fmla="*/ 3359888 w 6060558"/>
                <a:gd name="connsiteY50" fmla="*/ 505301 h 600994"/>
                <a:gd name="connsiteX51" fmla="*/ 3455581 w 6060558"/>
                <a:gd name="connsiteY51" fmla="*/ 558464 h 600994"/>
                <a:gd name="connsiteX52" fmla="*/ 3540642 w 6060558"/>
                <a:gd name="connsiteY52" fmla="*/ 579729 h 600994"/>
                <a:gd name="connsiteX53" fmla="*/ 3604437 w 6060558"/>
                <a:gd name="connsiteY53" fmla="*/ 600994 h 600994"/>
                <a:gd name="connsiteX54" fmla="*/ 3912781 w 6060558"/>
                <a:gd name="connsiteY54" fmla="*/ 590361 h 600994"/>
                <a:gd name="connsiteX55" fmla="*/ 3987209 w 6060558"/>
                <a:gd name="connsiteY55" fmla="*/ 547831 h 600994"/>
                <a:gd name="connsiteX56" fmla="*/ 4008474 w 6060558"/>
                <a:gd name="connsiteY56" fmla="*/ 515934 h 600994"/>
                <a:gd name="connsiteX57" fmla="*/ 4051004 w 6060558"/>
                <a:gd name="connsiteY57" fmla="*/ 462771 h 600994"/>
                <a:gd name="connsiteX58" fmla="*/ 4114800 w 6060558"/>
                <a:gd name="connsiteY58" fmla="*/ 356445 h 600994"/>
                <a:gd name="connsiteX59" fmla="*/ 4146697 w 6060558"/>
                <a:gd name="connsiteY59" fmla="*/ 335180 h 600994"/>
                <a:gd name="connsiteX60" fmla="*/ 4199860 w 6060558"/>
                <a:gd name="connsiteY60" fmla="*/ 271385 h 600994"/>
                <a:gd name="connsiteX61" fmla="*/ 4242390 w 6060558"/>
                <a:gd name="connsiteY61" fmla="*/ 250120 h 600994"/>
                <a:gd name="connsiteX62" fmla="*/ 4274288 w 6060558"/>
                <a:gd name="connsiteY62" fmla="*/ 218222 h 600994"/>
                <a:gd name="connsiteX63" fmla="*/ 4306186 w 6060558"/>
                <a:gd name="connsiteY63" fmla="*/ 207589 h 600994"/>
                <a:gd name="connsiteX64" fmla="*/ 4380614 w 6060558"/>
                <a:gd name="connsiteY64" fmla="*/ 165059 h 600994"/>
                <a:gd name="connsiteX65" fmla="*/ 4465674 w 6060558"/>
                <a:gd name="connsiteY65" fmla="*/ 122529 h 600994"/>
                <a:gd name="connsiteX66" fmla="*/ 4529469 w 6060558"/>
                <a:gd name="connsiteY66" fmla="*/ 101264 h 600994"/>
                <a:gd name="connsiteX67" fmla="*/ 4593265 w 6060558"/>
                <a:gd name="connsiteY67" fmla="*/ 69366 h 600994"/>
                <a:gd name="connsiteX68" fmla="*/ 4625162 w 6060558"/>
                <a:gd name="connsiteY68" fmla="*/ 48101 h 600994"/>
                <a:gd name="connsiteX69" fmla="*/ 4667693 w 6060558"/>
                <a:gd name="connsiteY69" fmla="*/ 37468 h 600994"/>
                <a:gd name="connsiteX70" fmla="*/ 4784651 w 6060558"/>
                <a:gd name="connsiteY70" fmla="*/ 5571 h 600994"/>
                <a:gd name="connsiteX71" fmla="*/ 5007935 w 6060558"/>
                <a:gd name="connsiteY71" fmla="*/ 16203 h 600994"/>
                <a:gd name="connsiteX72" fmla="*/ 5092995 w 6060558"/>
                <a:gd name="connsiteY72" fmla="*/ 58734 h 600994"/>
                <a:gd name="connsiteX73" fmla="*/ 5135525 w 6060558"/>
                <a:gd name="connsiteY73" fmla="*/ 69366 h 600994"/>
                <a:gd name="connsiteX74" fmla="*/ 5178056 w 6060558"/>
                <a:gd name="connsiteY74" fmla="*/ 101264 h 600994"/>
                <a:gd name="connsiteX75" fmla="*/ 5209953 w 6060558"/>
                <a:gd name="connsiteY75" fmla="*/ 111896 h 600994"/>
                <a:gd name="connsiteX76" fmla="*/ 5263116 w 6060558"/>
                <a:gd name="connsiteY76" fmla="*/ 133161 h 600994"/>
                <a:gd name="connsiteX77" fmla="*/ 5326911 w 6060558"/>
                <a:gd name="connsiteY77" fmla="*/ 186324 h 600994"/>
                <a:gd name="connsiteX78" fmla="*/ 5358809 w 6060558"/>
                <a:gd name="connsiteY78" fmla="*/ 207589 h 600994"/>
                <a:gd name="connsiteX79" fmla="*/ 5401339 w 6060558"/>
                <a:gd name="connsiteY79" fmla="*/ 239487 h 600994"/>
                <a:gd name="connsiteX80" fmla="*/ 5443869 w 6060558"/>
                <a:gd name="connsiteY80" fmla="*/ 250120 h 600994"/>
                <a:gd name="connsiteX81" fmla="*/ 5497032 w 6060558"/>
                <a:gd name="connsiteY81" fmla="*/ 292650 h 600994"/>
                <a:gd name="connsiteX82" fmla="*/ 5550195 w 6060558"/>
                <a:gd name="connsiteY82" fmla="*/ 313915 h 600994"/>
                <a:gd name="connsiteX83" fmla="*/ 5624623 w 6060558"/>
                <a:gd name="connsiteY83" fmla="*/ 356445 h 600994"/>
                <a:gd name="connsiteX84" fmla="*/ 5709683 w 6060558"/>
                <a:gd name="connsiteY84" fmla="*/ 409608 h 600994"/>
                <a:gd name="connsiteX85" fmla="*/ 5752214 w 6060558"/>
                <a:gd name="connsiteY85" fmla="*/ 420241 h 600994"/>
                <a:gd name="connsiteX86" fmla="*/ 5784111 w 6060558"/>
                <a:gd name="connsiteY86" fmla="*/ 441506 h 600994"/>
                <a:gd name="connsiteX87" fmla="*/ 6007395 w 6060558"/>
                <a:gd name="connsiteY87" fmla="*/ 441506 h 600994"/>
                <a:gd name="connsiteX88" fmla="*/ 6060558 w 6060558"/>
                <a:gd name="connsiteY88" fmla="*/ 430873 h 6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60558" h="600994">
                  <a:moveTo>
                    <a:pt x="0" y="409608"/>
                  </a:moveTo>
                  <a:cubicBezTo>
                    <a:pt x="7088" y="398975"/>
                    <a:pt x="15059" y="388881"/>
                    <a:pt x="21265" y="377710"/>
                  </a:cubicBezTo>
                  <a:cubicBezTo>
                    <a:pt x="32811" y="356927"/>
                    <a:pt x="41616" y="334698"/>
                    <a:pt x="53162" y="313915"/>
                  </a:cubicBezTo>
                  <a:cubicBezTo>
                    <a:pt x="67581" y="287960"/>
                    <a:pt x="83262" y="269339"/>
                    <a:pt x="106325" y="250120"/>
                  </a:cubicBezTo>
                  <a:cubicBezTo>
                    <a:pt x="116142" y="241939"/>
                    <a:pt x="126545" y="234044"/>
                    <a:pt x="138223" y="228854"/>
                  </a:cubicBezTo>
                  <a:cubicBezTo>
                    <a:pt x="158706" y="219750"/>
                    <a:pt x="202018" y="207589"/>
                    <a:pt x="202018" y="207589"/>
                  </a:cubicBezTo>
                  <a:cubicBezTo>
                    <a:pt x="244548" y="211133"/>
                    <a:pt x="287306" y="212582"/>
                    <a:pt x="329609" y="218222"/>
                  </a:cubicBezTo>
                  <a:cubicBezTo>
                    <a:pt x="364826" y="222918"/>
                    <a:pt x="368054" y="239325"/>
                    <a:pt x="404037" y="250120"/>
                  </a:cubicBezTo>
                  <a:cubicBezTo>
                    <a:pt x="424686" y="256315"/>
                    <a:pt x="446567" y="257208"/>
                    <a:pt x="467832" y="260752"/>
                  </a:cubicBezTo>
                  <a:cubicBezTo>
                    <a:pt x="478465" y="264296"/>
                    <a:pt x="489705" y="266373"/>
                    <a:pt x="499730" y="271385"/>
                  </a:cubicBezTo>
                  <a:cubicBezTo>
                    <a:pt x="511160" y="277100"/>
                    <a:pt x="519505" y="288609"/>
                    <a:pt x="531628" y="292650"/>
                  </a:cubicBezTo>
                  <a:cubicBezTo>
                    <a:pt x="552080" y="299467"/>
                    <a:pt x="574158" y="299738"/>
                    <a:pt x="595423" y="303282"/>
                  </a:cubicBezTo>
                  <a:cubicBezTo>
                    <a:pt x="676363" y="330262"/>
                    <a:pt x="637238" y="320151"/>
                    <a:pt x="712381" y="335180"/>
                  </a:cubicBezTo>
                  <a:cubicBezTo>
                    <a:pt x="777024" y="378274"/>
                    <a:pt x="708341" y="337652"/>
                    <a:pt x="786809" y="367078"/>
                  </a:cubicBezTo>
                  <a:cubicBezTo>
                    <a:pt x="801650" y="372643"/>
                    <a:pt x="814771" y="382099"/>
                    <a:pt x="829339" y="388343"/>
                  </a:cubicBezTo>
                  <a:cubicBezTo>
                    <a:pt x="839641" y="392758"/>
                    <a:pt x="850935" y="394560"/>
                    <a:pt x="861237" y="398975"/>
                  </a:cubicBezTo>
                  <a:cubicBezTo>
                    <a:pt x="991715" y="454895"/>
                    <a:pt x="828888" y="388118"/>
                    <a:pt x="935665" y="441506"/>
                  </a:cubicBezTo>
                  <a:cubicBezTo>
                    <a:pt x="982294" y="464820"/>
                    <a:pt x="992187" y="463443"/>
                    <a:pt x="1041990" y="473403"/>
                  </a:cubicBezTo>
                  <a:cubicBezTo>
                    <a:pt x="1052623" y="480491"/>
                    <a:pt x="1062142" y="489634"/>
                    <a:pt x="1073888" y="494668"/>
                  </a:cubicBezTo>
                  <a:cubicBezTo>
                    <a:pt x="1087319" y="500424"/>
                    <a:pt x="1102367" y="501286"/>
                    <a:pt x="1116418" y="505301"/>
                  </a:cubicBezTo>
                  <a:cubicBezTo>
                    <a:pt x="1127195" y="508380"/>
                    <a:pt x="1138014" y="511519"/>
                    <a:pt x="1148316" y="515934"/>
                  </a:cubicBezTo>
                  <a:cubicBezTo>
                    <a:pt x="1226985" y="549649"/>
                    <a:pt x="1152284" y="530772"/>
                    <a:pt x="1254642" y="547831"/>
                  </a:cubicBezTo>
                  <a:cubicBezTo>
                    <a:pt x="1293628" y="544287"/>
                    <a:pt x="1332847" y="542735"/>
                    <a:pt x="1371600" y="537199"/>
                  </a:cubicBezTo>
                  <a:cubicBezTo>
                    <a:pt x="1396530" y="533638"/>
                    <a:pt x="1424592" y="514488"/>
                    <a:pt x="1446028" y="505301"/>
                  </a:cubicBezTo>
                  <a:cubicBezTo>
                    <a:pt x="1456329" y="500886"/>
                    <a:pt x="1467293" y="498212"/>
                    <a:pt x="1477925" y="494668"/>
                  </a:cubicBezTo>
                  <a:cubicBezTo>
                    <a:pt x="1492102" y="484036"/>
                    <a:pt x="1505149" y="471700"/>
                    <a:pt x="1520456" y="462771"/>
                  </a:cubicBezTo>
                  <a:cubicBezTo>
                    <a:pt x="1547838" y="446798"/>
                    <a:pt x="1579140" y="437825"/>
                    <a:pt x="1605516" y="420241"/>
                  </a:cubicBezTo>
                  <a:cubicBezTo>
                    <a:pt x="1676021" y="373237"/>
                    <a:pt x="1597673" y="428482"/>
                    <a:pt x="1669311" y="367078"/>
                  </a:cubicBezTo>
                  <a:cubicBezTo>
                    <a:pt x="1682766" y="355545"/>
                    <a:pt x="1697665" y="345813"/>
                    <a:pt x="1711842" y="335180"/>
                  </a:cubicBezTo>
                  <a:cubicBezTo>
                    <a:pt x="1732540" y="273082"/>
                    <a:pt x="1706279" y="330109"/>
                    <a:pt x="1754372" y="282017"/>
                  </a:cubicBezTo>
                  <a:cubicBezTo>
                    <a:pt x="1763408" y="272981"/>
                    <a:pt x="1767456" y="259937"/>
                    <a:pt x="1775637" y="250120"/>
                  </a:cubicBezTo>
                  <a:cubicBezTo>
                    <a:pt x="1785263" y="238568"/>
                    <a:pt x="1797909" y="229774"/>
                    <a:pt x="1807535" y="218222"/>
                  </a:cubicBezTo>
                  <a:cubicBezTo>
                    <a:pt x="1815716" y="208405"/>
                    <a:pt x="1818983" y="194505"/>
                    <a:pt x="1828800" y="186324"/>
                  </a:cubicBezTo>
                  <a:cubicBezTo>
                    <a:pt x="1840976" y="176177"/>
                    <a:pt x="1857568" y="172923"/>
                    <a:pt x="1871330" y="165059"/>
                  </a:cubicBezTo>
                  <a:cubicBezTo>
                    <a:pt x="1929043" y="132080"/>
                    <a:pt x="1876643" y="152656"/>
                    <a:pt x="1935125" y="133161"/>
                  </a:cubicBezTo>
                  <a:lnTo>
                    <a:pt x="2541181" y="143794"/>
                  </a:lnTo>
                  <a:cubicBezTo>
                    <a:pt x="2555786" y="144273"/>
                    <a:pt x="2569297" y="152025"/>
                    <a:pt x="2583711" y="154427"/>
                  </a:cubicBezTo>
                  <a:cubicBezTo>
                    <a:pt x="2611897" y="159125"/>
                    <a:pt x="2640418" y="161515"/>
                    <a:pt x="2668772" y="165059"/>
                  </a:cubicBezTo>
                  <a:cubicBezTo>
                    <a:pt x="2682949" y="168603"/>
                    <a:pt x="2697251" y="171678"/>
                    <a:pt x="2711302" y="175692"/>
                  </a:cubicBezTo>
                  <a:cubicBezTo>
                    <a:pt x="2722079" y="178771"/>
                    <a:pt x="2732327" y="183606"/>
                    <a:pt x="2743200" y="186324"/>
                  </a:cubicBezTo>
                  <a:cubicBezTo>
                    <a:pt x="2760732" y="190707"/>
                    <a:pt x="2778641" y="193413"/>
                    <a:pt x="2796362" y="196957"/>
                  </a:cubicBezTo>
                  <a:cubicBezTo>
                    <a:pt x="2824716" y="211134"/>
                    <a:pt x="2851990" y="227714"/>
                    <a:pt x="2881423" y="239487"/>
                  </a:cubicBezTo>
                  <a:lnTo>
                    <a:pt x="2987749" y="282017"/>
                  </a:lnTo>
                  <a:cubicBezTo>
                    <a:pt x="3005470" y="296194"/>
                    <a:pt x="3021667" y="312519"/>
                    <a:pt x="3040911" y="324547"/>
                  </a:cubicBezTo>
                  <a:cubicBezTo>
                    <a:pt x="3050415" y="330487"/>
                    <a:pt x="3062784" y="330168"/>
                    <a:pt x="3072809" y="335180"/>
                  </a:cubicBezTo>
                  <a:cubicBezTo>
                    <a:pt x="3091293" y="344422"/>
                    <a:pt x="3108777" y="355615"/>
                    <a:pt x="3125972" y="367078"/>
                  </a:cubicBezTo>
                  <a:cubicBezTo>
                    <a:pt x="3140717" y="376908"/>
                    <a:pt x="3154889" y="387630"/>
                    <a:pt x="3168502" y="398975"/>
                  </a:cubicBezTo>
                  <a:cubicBezTo>
                    <a:pt x="3176203" y="405393"/>
                    <a:pt x="3181171" y="415083"/>
                    <a:pt x="3189767" y="420241"/>
                  </a:cubicBezTo>
                  <a:cubicBezTo>
                    <a:pt x="3199378" y="426007"/>
                    <a:pt x="3211032" y="427329"/>
                    <a:pt x="3221665" y="430873"/>
                  </a:cubicBezTo>
                  <a:cubicBezTo>
                    <a:pt x="3235842" y="441506"/>
                    <a:pt x="3249168" y="453379"/>
                    <a:pt x="3264195" y="462771"/>
                  </a:cubicBezTo>
                  <a:cubicBezTo>
                    <a:pt x="3309291" y="490956"/>
                    <a:pt x="3309475" y="480095"/>
                    <a:pt x="3359888" y="505301"/>
                  </a:cubicBezTo>
                  <a:cubicBezTo>
                    <a:pt x="3440535" y="545625"/>
                    <a:pt x="3383911" y="527749"/>
                    <a:pt x="3455581" y="558464"/>
                  </a:cubicBezTo>
                  <a:cubicBezTo>
                    <a:pt x="3493214" y="574592"/>
                    <a:pt x="3494886" y="567250"/>
                    <a:pt x="3540642" y="579729"/>
                  </a:cubicBezTo>
                  <a:cubicBezTo>
                    <a:pt x="3562267" y="585627"/>
                    <a:pt x="3604437" y="600994"/>
                    <a:pt x="3604437" y="600994"/>
                  </a:cubicBezTo>
                  <a:cubicBezTo>
                    <a:pt x="3707218" y="597450"/>
                    <a:pt x="3810139" y="596776"/>
                    <a:pt x="3912781" y="590361"/>
                  </a:cubicBezTo>
                  <a:cubicBezTo>
                    <a:pt x="3938735" y="588739"/>
                    <a:pt x="3971692" y="563348"/>
                    <a:pt x="3987209" y="547831"/>
                  </a:cubicBezTo>
                  <a:cubicBezTo>
                    <a:pt x="3996245" y="538795"/>
                    <a:pt x="4000491" y="525912"/>
                    <a:pt x="4008474" y="515934"/>
                  </a:cubicBezTo>
                  <a:cubicBezTo>
                    <a:pt x="4043400" y="472276"/>
                    <a:pt x="4018282" y="520034"/>
                    <a:pt x="4051004" y="462771"/>
                  </a:cubicBezTo>
                  <a:cubicBezTo>
                    <a:pt x="4066761" y="435197"/>
                    <a:pt x="4090789" y="372453"/>
                    <a:pt x="4114800" y="356445"/>
                  </a:cubicBezTo>
                  <a:lnTo>
                    <a:pt x="4146697" y="335180"/>
                  </a:lnTo>
                  <a:cubicBezTo>
                    <a:pt x="4163654" y="309744"/>
                    <a:pt x="4173809" y="289992"/>
                    <a:pt x="4199860" y="271385"/>
                  </a:cubicBezTo>
                  <a:cubicBezTo>
                    <a:pt x="4212758" y="262172"/>
                    <a:pt x="4229492" y="259333"/>
                    <a:pt x="4242390" y="250120"/>
                  </a:cubicBezTo>
                  <a:cubicBezTo>
                    <a:pt x="4254626" y="241380"/>
                    <a:pt x="4261777" y="226563"/>
                    <a:pt x="4274288" y="218222"/>
                  </a:cubicBezTo>
                  <a:cubicBezTo>
                    <a:pt x="4283613" y="212005"/>
                    <a:pt x="4295884" y="212004"/>
                    <a:pt x="4306186" y="207589"/>
                  </a:cubicBezTo>
                  <a:cubicBezTo>
                    <a:pt x="4385162" y="173742"/>
                    <a:pt x="4315359" y="200653"/>
                    <a:pt x="4380614" y="165059"/>
                  </a:cubicBezTo>
                  <a:cubicBezTo>
                    <a:pt x="4408443" y="149879"/>
                    <a:pt x="4435601" y="132553"/>
                    <a:pt x="4465674" y="122529"/>
                  </a:cubicBezTo>
                  <a:lnTo>
                    <a:pt x="4529469" y="101264"/>
                  </a:lnTo>
                  <a:cubicBezTo>
                    <a:pt x="4572272" y="58463"/>
                    <a:pt x="4524678" y="98761"/>
                    <a:pt x="4593265" y="69366"/>
                  </a:cubicBezTo>
                  <a:cubicBezTo>
                    <a:pt x="4605010" y="64332"/>
                    <a:pt x="4613417" y="53135"/>
                    <a:pt x="4625162" y="48101"/>
                  </a:cubicBezTo>
                  <a:cubicBezTo>
                    <a:pt x="4638594" y="42344"/>
                    <a:pt x="4654010" y="42599"/>
                    <a:pt x="4667693" y="37468"/>
                  </a:cubicBezTo>
                  <a:cubicBezTo>
                    <a:pt x="4767607" y="0"/>
                    <a:pt x="4639241" y="26343"/>
                    <a:pt x="4784651" y="5571"/>
                  </a:cubicBezTo>
                  <a:cubicBezTo>
                    <a:pt x="4859079" y="9115"/>
                    <a:pt x="4934506" y="3543"/>
                    <a:pt x="5007935" y="16203"/>
                  </a:cubicBezTo>
                  <a:cubicBezTo>
                    <a:pt x="5039174" y="21589"/>
                    <a:pt x="5062241" y="51046"/>
                    <a:pt x="5092995" y="58734"/>
                  </a:cubicBezTo>
                  <a:lnTo>
                    <a:pt x="5135525" y="69366"/>
                  </a:lnTo>
                  <a:cubicBezTo>
                    <a:pt x="5149702" y="79999"/>
                    <a:pt x="5162670" y="92472"/>
                    <a:pt x="5178056" y="101264"/>
                  </a:cubicBezTo>
                  <a:cubicBezTo>
                    <a:pt x="5187787" y="106824"/>
                    <a:pt x="5199459" y="107961"/>
                    <a:pt x="5209953" y="111896"/>
                  </a:cubicBezTo>
                  <a:cubicBezTo>
                    <a:pt x="5227824" y="118597"/>
                    <a:pt x="5246045" y="124625"/>
                    <a:pt x="5263116" y="133161"/>
                  </a:cubicBezTo>
                  <a:cubicBezTo>
                    <a:pt x="5302713" y="152960"/>
                    <a:pt x="5291640" y="156932"/>
                    <a:pt x="5326911" y="186324"/>
                  </a:cubicBezTo>
                  <a:cubicBezTo>
                    <a:pt x="5336728" y="194505"/>
                    <a:pt x="5348410" y="200161"/>
                    <a:pt x="5358809" y="207589"/>
                  </a:cubicBezTo>
                  <a:cubicBezTo>
                    <a:pt x="5373229" y="217889"/>
                    <a:pt x="5385489" y="231562"/>
                    <a:pt x="5401339" y="239487"/>
                  </a:cubicBezTo>
                  <a:cubicBezTo>
                    <a:pt x="5414409" y="246022"/>
                    <a:pt x="5429692" y="246576"/>
                    <a:pt x="5443869" y="250120"/>
                  </a:cubicBezTo>
                  <a:cubicBezTo>
                    <a:pt x="5463647" y="269897"/>
                    <a:pt x="5470209" y="279238"/>
                    <a:pt x="5497032" y="292650"/>
                  </a:cubicBezTo>
                  <a:cubicBezTo>
                    <a:pt x="5514103" y="301186"/>
                    <a:pt x="5533511" y="304646"/>
                    <a:pt x="5550195" y="313915"/>
                  </a:cubicBezTo>
                  <a:cubicBezTo>
                    <a:pt x="5646748" y="367556"/>
                    <a:pt x="5547417" y="330711"/>
                    <a:pt x="5624623" y="356445"/>
                  </a:cubicBezTo>
                  <a:cubicBezTo>
                    <a:pt x="5658077" y="381536"/>
                    <a:pt x="5670762" y="395013"/>
                    <a:pt x="5709683" y="409608"/>
                  </a:cubicBezTo>
                  <a:cubicBezTo>
                    <a:pt x="5723366" y="414739"/>
                    <a:pt x="5738037" y="416697"/>
                    <a:pt x="5752214" y="420241"/>
                  </a:cubicBezTo>
                  <a:cubicBezTo>
                    <a:pt x="5762846" y="427329"/>
                    <a:pt x="5771988" y="437465"/>
                    <a:pt x="5784111" y="441506"/>
                  </a:cubicBezTo>
                  <a:cubicBezTo>
                    <a:pt x="5851981" y="464129"/>
                    <a:pt x="5946217" y="445584"/>
                    <a:pt x="6007395" y="441506"/>
                  </a:cubicBezTo>
                  <a:cubicBezTo>
                    <a:pt x="6046018" y="428631"/>
                    <a:pt x="6028085" y="430873"/>
                    <a:pt x="6060558" y="430873"/>
                  </a:cubicBezTo>
                </a:path>
              </a:pathLst>
            </a:custGeom>
            <a:ln w="19050">
              <a:solidFill>
                <a:srgbClr val="0000CC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1535562" y="1116182"/>
              <a:ext cx="1199502" cy="1341146"/>
            </a:xfrm>
            <a:custGeom>
              <a:avLst/>
              <a:gdLst>
                <a:gd name="connsiteX0" fmla="*/ 90377 w 1869559"/>
                <a:gd name="connsiteY0" fmla="*/ 124046 h 2073349"/>
                <a:gd name="connsiteX1" fmla="*/ 398721 w 1869559"/>
                <a:gd name="connsiteY1" fmla="*/ 1410586 h 2073349"/>
                <a:gd name="connsiteX2" fmla="*/ 866554 w 1869559"/>
                <a:gd name="connsiteY2" fmla="*/ 2069805 h 2073349"/>
                <a:gd name="connsiteX3" fmla="*/ 1493875 w 1869559"/>
                <a:gd name="connsiteY3" fmla="*/ 1389321 h 2073349"/>
                <a:gd name="connsiteX4" fmla="*/ 1802219 w 1869559"/>
                <a:gd name="connsiteY4" fmla="*/ 411125 h 2073349"/>
                <a:gd name="connsiteX5" fmla="*/ 1780954 w 1869559"/>
                <a:gd name="connsiteY5" fmla="*/ 49618 h 2073349"/>
                <a:gd name="connsiteX6" fmla="*/ 1270591 w 1869559"/>
                <a:gd name="connsiteY6" fmla="*/ 113414 h 2073349"/>
                <a:gd name="connsiteX7" fmla="*/ 164805 w 1869559"/>
                <a:gd name="connsiteY7" fmla="*/ 155944 h 2073349"/>
                <a:gd name="connsiteX8" fmla="*/ 281763 w 1869559"/>
                <a:gd name="connsiteY8" fmla="*/ 17721 h 2073349"/>
                <a:gd name="connsiteX9" fmla="*/ 1291856 w 1869559"/>
                <a:gd name="connsiteY9" fmla="*/ 113414 h 207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559" h="2073349">
                  <a:moveTo>
                    <a:pt x="90377" y="124046"/>
                  </a:moveTo>
                  <a:cubicBezTo>
                    <a:pt x="179867" y="605169"/>
                    <a:pt x="269358" y="1086293"/>
                    <a:pt x="398721" y="1410586"/>
                  </a:cubicBezTo>
                  <a:cubicBezTo>
                    <a:pt x="528084" y="1734879"/>
                    <a:pt x="684028" y="2073349"/>
                    <a:pt x="866554" y="2069805"/>
                  </a:cubicBezTo>
                  <a:cubicBezTo>
                    <a:pt x="1049080" y="2066261"/>
                    <a:pt x="1337931" y="1665768"/>
                    <a:pt x="1493875" y="1389321"/>
                  </a:cubicBezTo>
                  <a:cubicBezTo>
                    <a:pt x="1649819" y="1112874"/>
                    <a:pt x="1754373" y="634409"/>
                    <a:pt x="1802219" y="411125"/>
                  </a:cubicBezTo>
                  <a:cubicBezTo>
                    <a:pt x="1850066" y="187841"/>
                    <a:pt x="1869559" y="99236"/>
                    <a:pt x="1780954" y="49618"/>
                  </a:cubicBezTo>
                  <a:cubicBezTo>
                    <a:pt x="1692349" y="0"/>
                    <a:pt x="1539949" y="95693"/>
                    <a:pt x="1270591" y="113414"/>
                  </a:cubicBezTo>
                  <a:cubicBezTo>
                    <a:pt x="1001233" y="131135"/>
                    <a:pt x="329610" y="171893"/>
                    <a:pt x="164805" y="155944"/>
                  </a:cubicBezTo>
                  <a:cubicBezTo>
                    <a:pt x="0" y="139995"/>
                    <a:pt x="93921" y="24809"/>
                    <a:pt x="281763" y="17721"/>
                  </a:cubicBezTo>
                  <a:cubicBezTo>
                    <a:pt x="469605" y="10633"/>
                    <a:pt x="880730" y="62023"/>
                    <a:pt x="1291856" y="11341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abadkézi sokszög 11"/>
            <p:cNvSpPr/>
            <p:nvPr/>
          </p:nvSpPr>
          <p:spPr>
            <a:xfrm>
              <a:off x="2440652" y="1421597"/>
              <a:ext cx="1199502" cy="1341146"/>
            </a:xfrm>
            <a:custGeom>
              <a:avLst/>
              <a:gdLst>
                <a:gd name="connsiteX0" fmla="*/ 90377 w 1869559"/>
                <a:gd name="connsiteY0" fmla="*/ 124046 h 2073349"/>
                <a:gd name="connsiteX1" fmla="*/ 398721 w 1869559"/>
                <a:gd name="connsiteY1" fmla="*/ 1410586 h 2073349"/>
                <a:gd name="connsiteX2" fmla="*/ 866554 w 1869559"/>
                <a:gd name="connsiteY2" fmla="*/ 2069805 h 2073349"/>
                <a:gd name="connsiteX3" fmla="*/ 1493875 w 1869559"/>
                <a:gd name="connsiteY3" fmla="*/ 1389321 h 2073349"/>
                <a:gd name="connsiteX4" fmla="*/ 1802219 w 1869559"/>
                <a:gd name="connsiteY4" fmla="*/ 411125 h 2073349"/>
                <a:gd name="connsiteX5" fmla="*/ 1780954 w 1869559"/>
                <a:gd name="connsiteY5" fmla="*/ 49618 h 2073349"/>
                <a:gd name="connsiteX6" fmla="*/ 1270591 w 1869559"/>
                <a:gd name="connsiteY6" fmla="*/ 113414 h 2073349"/>
                <a:gd name="connsiteX7" fmla="*/ 164805 w 1869559"/>
                <a:gd name="connsiteY7" fmla="*/ 155944 h 2073349"/>
                <a:gd name="connsiteX8" fmla="*/ 281763 w 1869559"/>
                <a:gd name="connsiteY8" fmla="*/ 17721 h 2073349"/>
                <a:gd name="connsiteX9" fmla="*/ 1291856 w 1869559"/>
                <a:gd name="connsiteY9" fmla="*/ 113414 h 207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559" h="2073349">
                  <a:moveTo>
                    <a:pt x="90377" y="124046"/>
                  </a:moveTo>
                  <a:cubicBezTo>
                    <a:pt x="179867" y="605169"/>
                    <a:pt x="269358" y="1086293"/>
                    <a:pt x="398721" y="1410586"/>
                  </a:cubicBezTo>
                  <a:cubicBezTo>
                    <a:pt x="528084" y="1734879"/>
                    <a:pt x="684028" y="2073349"/>
                    <a:pt x="866554" y="2069805"/>
                  </a:cubicBezTo>
                  <a:cubicBezTo>
                    <a:pt x="1049080" y="2066261"/>
                    <a:pt x="1337931" y="1665768"/>
                    <a:pt x="1493875" y="1389321"/>
                  </a:cubicBezTo>
                  <a:cubicBezTo>
                    <a:pt x="1649819" y="1112874"/>
                    <a:pt x="1754373" y="634409"/>
                    <a:pt x="1802219" y="411125"/>
                  </a:cubicBezTo>
                  <a:cubicBezTo>
                    <a:pt x="1850066" y="187841"/>
                    <a:pt x="1869559" y="99236"/>
                    <a:pt x="1780954" y="49618"/>
                  </a:cubicBezTo>
                  <a:cubicBezTo>
                    <a:pt x="1692349" y="0"/>
                    <a:pt x="1539949" y="95693"/>
                    <a:pt x="1270591" y="113414"/>
                  </a:cubicBezTo>
                  <a:cubicBezTo>
                    <a:pt x="1001233" y="131135"/>
                    <a:pt x="329610" y="171893"/>
                    <a:pt x="164805" y="155944"/>
                  </a:cubicBezTo>
                  <a:cubicBezTo>
                    <a:pt x="0" y="139995"/>
                    <a:pt x="93921" y="24809"/>
                    <a:pt x="281763" y="17721"/>
                  </a:cubicBezTo>
                  <a:cubicBezTo>
                    <a:pt x="469605" y="10633"/>
                    <a:pt x="880730" y="62023"/>
                    <a:pt x="1291856" y="113414"/>
                  </a:cubicBezTo>
                </a:path>
              </a:pathLst>
            </a:cu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4" name="Egyenes összekötő nyíllal 13"/>
            <p:cNvCxnSpPr/>
            <p:nvPr/>
          </p:nvCxnSpPr>
          <p:spPr>
            <a:xfrm flipV="1">
              <a:off x="2089963" y="2472266"/>
              <a:ext cx="0" cy="41920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nyíllal 15"/>
            <p:cNvCxnSpPr/>
            <p:nvPr/>
          </p:nvCxnSpPr>
          <p:spPr>
            <a:xfrm flipV="1">
              <a:off x="3000320" y="2753304"/>
              <a:ext cx="0" cy="13973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21"/>
            <p:cNvSpPr txBox="1"/>
            <p:nvPr/>
          </p:nvSpPr>
          <p:spPr>
            <a:xfrm>
              <a:off x="1619672" y="1182395"/>
              <a:ext cx="628607" cy="238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STM </a:t>
              </a:r>
              <a:r>
                <a:rPr lang="hu-HU" dirty="0" err="1" smtClean="0"/>
                <a:t>tip</a:t>
              </a:r>
              <a:endParaRPr lang="hu-HU" dirty="0"/>
            </a:p>
          </p:txBody>
        </p:sp>
        <p:cxnSp>
          <p:nvCxnSpPr>
            <p:cNvPr id="24" name="Egyenes összekötő nyíllal 23"/>
            <p:cNvCxnSpPr/>
            <p:nvPr/>
          </p:nvCxnSpPr>
          <p:spPr>
            <a:xfrm>
              <a:off x="2136163" y="836712"/>
              <a:ext cx="323401" cy="0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Csoportba foglalás 8"/>
          <p:cNvGrpSpPr/>
          <p:nvPr/>
        </p:nvGrpSpPr>
        <p:grpSpPr>
          <a:xfrm>
            <a:off x="35496" y="188639"/>
            <a:ext cx="4227818" cy="2232249"/>
            <a:chOff x="4766228" y="160940"/>
            <a:chExt cx="4227818" cy="2232249"/>
          </a:xfrm>
        </p:grpSpPr>
        <p:sp>
          <p:nvSpPr>
            <p:cNvPr id="6" name="Téglalap 5"/>
            <p:cNvSpPr/>
            <p:nvPr/>
          </p:nvSpPr>
          <p:spPr>
            <a:xfrm>
              <a:off x="5695528" y="1478731"/>
              <a:ext cx="1512168" cy="6757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5695528" y="1416798"/>
              <a:ext cx="1512168" cy="61933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Folyamatábra: Egyesítés 7"/>
            <p:cNvSpPr/>
            <p:nvPr/>
          </p:nvSpPr>
          <p:spPr>
            <a:xfrm>
              <a:off x="6430383" y="909982"/>
              <a:ext cx="126014" cy="391171"/>
            </a:xfrm>
            <a:prstGeom prst="flowChartMerge">
              <a:avLst/>
            </a:prstGeom>
            <a:solidFill>
              <a:srgbClr val="0000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0" name="Egyenes összekötő 9"/>
            <p:cNvCxnSpPr>
              <a:stCxn id="8" idx="0"/>
            </p:cNvCxnSpPr>
            <p:nvPr/>
          </p:nvCxnSpPr>
          <p:spPr>
            <a:xfrm flipV="1">
              <a:off x="6493390" y="160940"/>
              <a:ext cx="1330" cy="7490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>
              <a:off x="6494720" y="160940"/>
              <a:ext cx="1649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lipszis 20"/>
            <p:cNvSpPr/>
            <p:nvPr/>
          </p:nvSpPr>
          <p:spPr>
            <a:xfrm>
              <a:off x="7927776" y="409214"/>
              <a:ext cx="432048" cy="4320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5" name="Egyenes összekötő 24"/>
            <p:cNvCxnSpPr>
              <a:endCxn id="21" idx="0"/>
            </p:cNvCxnSpPr>
            <p:nvPr/>
          </p:nvCxnSpPr>
          <p:spPr>
            <a:xfrm>
              <a:off x="8143800" y="160940"/>
              <a:ext cx="0" cy="2482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7207696" y="1416798"/>
              <a:ext cx="16166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>
              <a:stCxn id="21" idx="4"/>
            </p:cNvCxnSpPr>
            <p:nvPr/>
          </p:nvCxnSpPr>
          <p:spPr>
            <a:xfrm>
              <a:off x="8143800" y="841262"/>
              <a:ext cx="0" cy="61299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5"/>
            <p:cNvCxnSpPr/>
            <p:nvPr/>
          </p:nvCxnSpPr>
          <p:spPr>
            <a:xfrm>
              <a:off x="8143800" y="1447764"/>
              <a:ext cx="0" cy="2253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zis 37"/>
            <p:cNvSpPr/>
            <p:nvPr/>
          </p:nvSpPr>
          <p:spPr>
            <a:xfrm>
              <a:off x="7927776" y="1673108"/>
              <a:ext cx="432048" cy="4320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0" name="Egyenes összekötő 39"/>
            <p:cNvCxnSpPr>
              <a:stCxn id="38" idx="4"/>
            </p:cNvCxnSpPr>
            <p:nvPr/>
          </p:nvCxnSpPr>
          <p:spPr>
            <a:xfrm>
              <a:off x="8143800" y="2105156"/>
              <a:ext cx="0" cy="2880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42"/>
            <p:cNvCxnSpPr/>
            <p:nvPr/>
          </p:nvCxnSpPr>
          <p:spPr>
            <a:xfrm flipH="1">
              <a:off x="6451613" y="2393188"/>
              <a:ext cx="16921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45"/>
            <p:cNvCxnSpPr>
              <a:endCxn id="6" idx="2"/>
            </p:cNvCxnSpPr>
            <p:nvPr/>
          </p:nvCxnSpPr>
          <p:spPr>
            <a:xfrm flipV="1">
              <a:off x="6451612" y="2154503"/>
              <a:ext cx="0" cy="2386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8825522" y="1419805"/>
              <a:ext cx="0" cy="3795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8634006" y="1804630"/>
              <a:ext cx="3600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8715156" y="1864763"/>
              <a:ext cx="2076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gyenes összekötő 59"/>
            <p:cNvCxnSpPr/>
            <p:nvPr/>
          </p:nvCxnSpPr>
          <p:spPr>
            <a:xfrm>
              <a:off x="8796306" y="1924896"/>
              <a:ext cx="9001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Egyenes összekötő 66"/>
            <p:cNvCxnSpPr/>
            <p:nvPr/>
          </p:nvCxnSpPr>
          <p:spPr>
            <a:xfrm flipH="1">
              <a:off x="5124792" y="1427125"/>
              <a:ext cx="432048" cy="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70"/>
            <p:cNvCxnSpPr/>
            <p:nvPr/>
          </p:nvCxnSpPr>
          <p:spPr>
            <a:xfrm flipH="1">
              <a:off x="5119464" y="1662708"/>
              <a:ext cx="43204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gyenes összekötő 71"/>
            <p:cNvCxnSpPr/>
            <p:nvPr/>
          </p:nvCxnSpPr>
          <p:spPr>
            <a:xfrm flipH="1">
              <a:off x="5119464" y="1268760"/>
              <a:ext cx="108012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nyíllal 75"/>
            <p:cNvCxnSpPr/>
            <p:nvPr/>
          </p:nvCxnSpPr>
          <p:spPr>
            <a:xfrm>
              <a:off x="5412321" y="1427876"/>
              <a:ext cx="0" cy="239719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Szövegdoboz 77"/>
            <p:cNvSpPr txBox="1"/>
            <p:nvPr/>
          </p:nvSpPr>
          <p:spPr>
            <a:xfrm>
              <a:off x="4766228" y="1177007"/>
              <a:ext cx="381836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C</a:t>
              </a:r>
              <a:r>
                <a:rPr lang="hu-HU" sz="1400" baseline="-25000" dirty="0" smtClean="0"/>
                <a:t>1</a:t>
              </a:r>
              <a:endParaRPr lang="hu-HU" sz="1400" dirty="0"/>
            </a:p>
          </p:txBody>
        </p:sp>
        <p:sp>
          <p:nvSpPr>
            <p:cNvPr id="79" name="Szövegdoboz 78"/>
            <p:cNvSpPr txBox="1"/>
            <p:nvPr/>
          </p:nvSpPr>
          <p:spPr>
            <a:xfrm>
              <a:off x="4783807" y="1412776"/>
              <a:ext cx="381836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C</a:t>
              </a:r>
              <a:r>
                <a:rPr lang="hu-HU" sz="1400" baseline="-25000" dirty="0" smtClean="0"/>
                <a:t>g</a:t>
              </a:r>
              <a:endParaRPr lang="hu-HU" sz="1400" dirty="0"/>
            </a:p>
          </p:txBody>
        </p:sp>
        <p:sp>
          <p:nvSpPr>
            <p:cNvPr id="85" name="Szövegdoboz 84"/>
            <p:cNvSpPr txBox="1"/>
            <p:nvPr/>
          </p:nvSpPr>
          <p:spPr>
            <a:xfrm>
              <a:off x="7936310" y="1673108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V</a:t>
              </a:r>
              <a:r>
                <a:rPr lang="hu-HU" baseline="-25000" dirty="0" err="1" smtClean="0"/>
                <a:t>g</a:t>
              </a:r>
              <a:endParaRPr lang="hu-HU" dirty="0"/>
            </a:p>
          </p:txBody>
        </p:sp>
        <p:sp>
          <p:nvSpPr>
            <p:cNvPr id="86" name="Szövegdoboz 85"/>
            <p:cNvSpPr txBox="1"/>
            <p:nvPr/>
          </p:nvSpPr>
          <p:spPr>
            <a:xfrm>
              <a:off x="7936310" y="43968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V</a:t>
              </a:r>
              <a:r>
                <a:rPr lang="hu-HU" baseline="-25000" dirty="0" smtClean="0"/>
                <a:t>b</a:t>
              </a:r>
              <a:endParaRPr lang="hu-HU" dirty="0"/>
            </a:p>
          </p:txBody>
        </p:sp>
        <p:sp>
          <p:nvSpPr>
            <p:cNvPr id="88" name="Téglalap 87"/>
            <p:cNvSpPr/>
            <p:nvPr/>
          </p:nvSpPr>
          <p:spPr>
            <a:xfrm>
              <a:off x="5695528" y="1447763"/>
              <a:ext cx="1512168" cy="2328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06" name="Egyenes összekötő nyíllal 105"/>
            <p:cNvCxnSpPr/>
            <p:nvPr/>
          </p:nvCxnSpPr>
          <p:spPr>
            <a:xfrm>
              <a:off x="5411713" y="1260376"/>
              <a:ext cx="0" cy="176541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6768152" y="187682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err="1"/>
                <a:t>Si</a:t>
              </a:r>
              <a:r>
                <a:rPr lang="hu-HU" sz="1200" baseline="30000" dirty="0" smtClean="0"/>
                <a:t>++</a:t>
              </a:r>
              <a:endParaRPr lang="hu-HU" sz="1200" dirty="0"/>
            </a:p>
          </p:txBody>
        </p:sp>
        <p:sp>
          <p:nvSpPr>
            <p:cNvPr id="44" name="Szövegdoboz 43"/>
            <p:cNvSpPr txBox="1"/>
            <p:nvPr/>
          </p:nvSpPr>
          <p:spPr>
            <a:xfrm>
              <a:off x="6708841" y="1419805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/>
                <a:t>SiO</a:t>
              </a:r>
              <a:r>
                <a:rPr lang="hu-HU" sz="1200" baseline="-25000" dirty="0" smtClean="0"/>
                <a:t>2</a:t>
              </a:r>
              <a:endParaRPr lang="hu-HU" sz="1200" dirty="0"/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53075" y="2852936"/>
            <a:ext cx="9168621" cy="3384376"/>
            <a:chOff x="53075" y="2852936"/>
            <a:chExt cx="9168621" cy="3384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zövegdoboz 12"/>
                <p:cNvSpPr txBox="1"/>
                <p:nvPr/>
              </p:nvSpPr>
              <p:spPr>
                <a:xfrm>
                  <a:off x="53075" y="2852936"/>
                  <a:ext cx="1582228" cy="6689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u-HU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hu-HU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hu-HU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hu-HU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hu-HU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hu-HU" dirty="0" smtClean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hu-HU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a14:m>
                  <a:r>
                    <a:rPr lang="hu-HU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hu-HU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hu-HU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</m:oMath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13" name="Szövegdoboz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75" y="2852936"/>
                  <a:ext cx="1582228" cy="66890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2727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Szövegdoboz 14"/>
                <p:cNvSpPr txBox="1"/>
                <p:nvPr/>
              </p:nvSpPr>
              <p:spPr>
                <a:xfrm>
                  <a:off x="2051720" y="2984532"/>
                  <a:ext cx="7169976" cy="534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</a:rPr>
                            <m:t>𝑆</m:t>
                          </m:r>
                        </m:den>
                      </m:f>
                      <m:r>
                        <a:rPr lang="hu-HU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hu-HU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hu-HU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hu-HU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hu-HU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r>
                                <a:rPr lang="hu-HU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hu-HU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hu-HU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hu-HU" i="1"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lang="hu-HU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u-HU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  <m:sSub>
                        <m:sSubPr>
                          <m:ctrlPr>
                            <a:rPr lang="hu-HU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𝑏</m:t>
                          </m:r>
                        </m:sub>
                      </m:sSub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=2.2∙</m:t>
                      </m:r>
                      <m:sSup>
                        <m:sSupPr>
                          <m:ctrlPr>
                            <a:rPr lang="hu-HU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−3</m:t>
                          </m:r>
                        </m:sup>
                      </m:sSup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𝐶</m:t>
                      </m:r>
                      <m:sSup>
                        <m:sSupPr>
                          <m:ctrlPr>
                            <a:rPr lang="hu-HU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p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   (</m:t>
                      </m:r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=1.3∙</m:t>
                      </m:r>
                      <m:sSup>
                        <m:sSupPr>
                          <m:ctrlPr>
                            <a:rPr lang="hu-HU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hu-HU" b="0" i="1" smtClean="0">
                              <a:latin typeface="Cambria Math"/>
                              <a:ea typeface="Cambria Math"/>
                            </a:rPr>
                            <m:t>12</m:t>
                          </m:r>
                        </m:sup>
                      </m:sSup>
                      <m:r>
                        <a:rPr lang="hu-HU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hu-HU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p>
                          <m:r>
                            <a:rPr lang="hu-HU" i="1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r>
                        <a:rPr lang="hu-HU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15" name="Szövegdoboz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720" y="2984532"/>
                  <a:ext cx="7169976" cy="5343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Szövegdoboz 46"/>
                <p:cNvSpPr txBox="1"/>
                <p:nvPr/>
              </p:nvSpPr>
              <p:spPr>
                <a:xfrm>
                  <a:off x="2037420" y="3717032"/>
                  <a:ext cx="5890202" cy="8437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u-HU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hu-HU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hu-HU" b="0" i="1" smtClean="0">
                                <a:latin typeface="Cambria Math"/>
                              </a:rPr>
                              <m:t>𝑆</m:t>
                            </m:r>
                          </m:den>
                        </m:f>
                        <m:r>
                          <a:rPr lang="hu-HU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hu-HU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hu-HU" b="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r>
                              <a:rPr lang="hu-HU" b="0" i="1" smtClean="0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den>
                        </m:f>
                        <m:sSub>
                          <m:sSubPr>
                            <m:ctrlPr>
                              <a:rPr lang="hu-HU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hu-HU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 =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2.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6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hu-HU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−3</m:t>
                            </m:r>
                          </m:sup>
                        </m:sSup>
                        <m:r>
                          <a:rPr lang="hu-HU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𝐶</m:t>
                        </m:r>
                        <m:sSup>
                          <m:sSupPr>
                            <m:ctrlPr>
                              <a:rPr lang="hu-HU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hu-HU" i="1"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    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hu-HU" b="0" i="1" smtClean="0">
                            <a:latin typeface="Cambria Math"/>
                            <a:ea typeface="Cambria Math"/>
                          </a:rPr>
                          <m:t>=1.6∙</m:t>
                        </m:r>
                        <m:sSup>
                          <m:sSupPr>
                            <m:ctrlPr>
                              <a:rPr lang="hu-HU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12</m:t>
                            </m:r>
                          </m:sup>
                        </m:sSup>
                        <m:r>
                          <a:rPr lang="hu-HU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hu-HU" i="1">
                            <a:latin typeface="Cambria Math"/>
                            <a:ea typeface="Cambria Math"/>
                          </a:rPr>
                          <m:t>𝑐</m:t>
                        </m:r>
                        <m:sSup>
                          <m:sSupPr>
                            <m:ctrlPr>
                              <a:rPr lang="hu-HU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  <a:ea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hu-HU" i="1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hu-HU" dirty="0"/>
                </a:p>
                <a:p>
                  <a:endParaRPr lang="hu-HU" dirty="0"/>
                </a:p>
              </p:txBody>
            </p:sp>
          </mc:Choice>
          <mc:Fallback xmlns="">
            <p:sp>
              <p:nvSpPr>
                <p:cNvPr id="47" name="Szövegdoboz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420" y="3717032"/>
                  <a:ext cx="5890202" cy="84375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églalap 17"/>
                <p:cNvSpPr/>
                <p:nvPr/>
              </p:nvSpPr>
              <p:spPr>
                <a:xfrm>
                  <a:off x="74127" y="4893867"/>
                  <a:ext cx="2364622" cy="1343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u-HU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16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hu-HU" sz="16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≅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𝑧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=0.5 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𝑛𝑚</m:t>
                        </m:r>
                      </m:oMath>
                    </m:oMathPara>
                  </a14:m>
                  <a:endParaRPr lang="hu-HU" sz="1600" i="1" dirty="0" smtClean="0"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hu-HU" sz="1600" b="0" i="1" smtClean="0">
                            <a:latin typeface="Cambria Math"/>
                          </a:rPr>
                          <m:t>𝑑</m:t>
                        </m:r>
                        <m:r>
                          <a:rPr lang="hu-HU" sz="1600" b="0" i="1" smtClean="0">
                            <a:latin typeface="Cambria Math"/>
                          </a:rPr>
                          <m:t>=285 </m:t>
                        </m:r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𝑛𝑚</m:t>
                        </m:r>
                      </m:oMath>
                    </m:oMathPara>
                  </a14:m>
                  <a:endParaRPr lang="hu-HU" sz="1600" b="0" dirty="0" smtClean="0"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  <m:sub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=8.854∙</m:t>
                        </m:r>
                        <m:sSup>
                          <m:sSupPr>
                            <m:ctrlP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−12</m:t>
                            </m:r>
                          </m:sup>
                        </m:sSup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𝐹</m:t>
                        </m:r>
                        <m:sSup>
                          <m:sSupPr>
                            <m:ctrlP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hu-HU" sz="1600" b="0" dirty="0" smtClean="0"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sub>
                        </m:sSub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=0.25 </m:t>
                        </m:r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oMath>
                    </m:oMathPara>
                  </a14:m>
                  <a:endParaRPr lang="hu-HU" sz="1600" b="0" dirty="0" smtClean="0"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u-HU" sz="16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hu-HU" sz="160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hu-HU" sz="1600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hu-HU" sz="1600" b="0" i="1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</m:sub>
                        </m:sSub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=2</m:t>
                        </m:r>
                        <m:r>
                          <a:rPr lang="hu-HU" sz="1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hu-HU" sz="1600" i="1">
                            <a:latin typeface="Cambria Math"/>
                            <a:ea typeface="Cambria Math"/>
                          </a:rPr>
                          <m:t>𝑉</m:t>
                        </m:r>
                      </m:oMath>
                    </m:oMathPara>
                  </a14:m>
                  <a:endParaRPr lang="hu-HU" sz="1600" b="0" dirty="0" smtClean="0">
                    <a:ea typeface="Cambria Math"/>
                  </a:endParaRPr>
                </a:p>
              </p:txBody>
            </p:sp>
          </mc:Choice>
          <mc:Fallback xmlns="">
            <p:sp>
              <p:nvSpPr>
                <p:cNvPr id="18" name="Téglalap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7" y="4893867"/>
                  <a:ext cx="2364622" cy="134344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Szövegdoboz 4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93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ép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85" y="270371"/>
            <a:ext cx="4279948" cy="2987675"/>
          </a:xfrm>
          <a:prstGeom prst="rect">
            <a:avLst/>
          </a:prstGeom>
        </p:spPr>
      </p:pic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407577" y="-63614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g </a:t>
            </a:r>
            <a:r>
              <a:rPr lang="fr-FR" b="1" dirty="0"/>
              <a:t>(V)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 rot="16200000">
            <a:off x="3996024" y="1552925"/>
            <a:ext cx="997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bias </a:t>
            </a:r>
            <a:r>
              <a:rPr lang="fr-FR" b="1" dirty="0"/>
              <a:t>(V)</a:t>
            </a:r>
          </a:p>
        </p:txBody>
      </p:sp>
      <p:pic>
        <p:nvPicPr>
          <p:cNvPr id="25" name="Picture 20" descr="sema-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3" y="3573016"/>
            <a:ext cx="3096344" cy="215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38"/>
          <p:cNvSpPr>
            <a:spLocks noChangeArrowheads="1"/>
          </p:cNvSpPr>
          <p:nvPr/>
        </p:nvSpPr>
        <p:spPr bwMode="auto">
          <a:xfrm>
            <a:off x="4679385" y="5733256"/>
            <a:ext cx="1614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i="1" dirty="0">
                <a:cs typeface="Times New Roman" pitchFamily="18" charset="0"/>
              </a:rPr>
              <a:t>E</a:t>
            </a:r>
            <a:r>
              <a:rPr lang="en-US" baseline="-30000" dirty="0">
                <a:cs typeface="Times New Roman" pitchFamily="18" charset="0"/>
              </a:rPr>
              <a:t>C</a:t>
            </a:r>
            <a:r>
              <a:rPr lang="en-US" dirty="0">
                <a:cs typeface="Times New Roman" pitchFamily="18" charset="0"/>
              </a:rPr>
              <a:t> = 91 </a:t>
            </a:r>
            <a:r>
              <a:rPr lang="en-US" dirty="0" err="1" smtClean="0">
                <a:cs typeface="Times New Roman" pitchFamily="18" charset="0"/>
              </a:rPr>
              <a:t>meV</a:t>
            </a:r>
            <a:r>
              <a:rPr lang="hu-HU" dirty="0" smtClean="0">
                <a:cs typeface="Times New Roman" pitchFamily="18" charset="0"/>
              </a:rPr>
              <a:t>,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Rectangle 42"/>
          <p:cNvSpPr>
            <a:spLocks noChangeArrowheads="1"/>
          </p:cNvSpPr>
          <p:nvPr/>
        </p:nvSpPr>
        <p:spPr bwMode="auto">
          <a:xfrm>
            <a:off x="6173788" y="5737185"/>
            <a:ext cx="29702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30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 :</a:t>
            </a:r>
            <a:r>
              <a:rPr lang="en-US" i="1" dirty="0">
                <a:cs typeface="Times New Roman" pitchFamily="18" charset="0"/>
              </a:rPr>
              <a:t> C</a:t>
            </a:r>
            <a:r>
              <a:rPr lang="en-US" baseline="-30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 :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baseline="-30000" dirty="0">
                <a:cs typeface="Times New Roman" pitchFamily="18" charset="0"/>
              </a:rPr>
              <a:t>g</a:t>
            </a:r>
            <a:r>
              <a:rPr lang="en-US" dirty="0">
                <a:cs typeface="Times New Roman" pitchFamily="18" charset="0"/>
              </a:rPr>
              <a:t> = 1045 : 421: 1</a:t>
            </a:r>
            <a:r>
              <a:rPr lang="en-US" dirty="0"/>
              <a:t> </a:t>
            </a: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5895875" y="6099969"/>
            <a:ext cx="1904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i="1" dirty="0" smtClean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i="1" dirty="0" smtClean="0">
                <a:cs typeface="Times New Roman" pitchFamily="18" charset="0"/>
              </a:rPr>
              <a:t>D</a:t>
            </a:r>
            <a:r>
              <a:rPr lang="en-US" i="1" baseline="-25000" dirty="0" smtClean="0">
                <a:cs typeface="Times New Roman" pitchFamily="18" charset="0"/>
              </a:rPr>
              <a:t>QD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= 3.6 nm</a:t>
            </a:r>
            <a:r>
              <a:rPr lang="en-US" dirty="0"/>
              <a:t> 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355976" y="3491716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Variation</a:t>
            </a:r>
            <a:r>
              <a:rPr lang="hu-HU" dirty="0" smtClean="0"/>
              <a:t> of </a:t>
            </a:r>
            <a:r>
              <a:rPr lang="hu-HU" dirty="0" err="1" smtClean="0"/>
              <a:t>V</a:t>
            </a:r>
            <a:r>
              <a:rPr lang="hu-HU" baseline="-25000" dirty="0" err="1" smtClean="0"/>
              <a:t>g</a:t>
            </a:r>
            <a:r>
              <a:rPr lang="hu-HU" baseline="-25000" dirty="0" smtClean="0"/>
              <a:t> </a:t>
            </a:r>
            <a:r>
              <a:rPr lang="hu-HU" dirty="0" smtClean="0"/>
              <a:t>:</a:t>
            </a:r>
            <a:endParaRPr lang="hu-HU" baseline="-25000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4310052" y="476672"/>
            <a:ext cx="0" cy="61728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doboz 47"/>
          <p:cNvSpPr txBox="1"/>
          <p:nvPr/>
        </p:nvSpPr>
        <p:spPr>
          <a:xfrm>
            <a:off x="106960" y="7157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on</a:t>
            </a:r>
            <a:r>
              <a:rPr lang="hu-HU" b="1" dirty="0" smtClean="0">
                <a:solidFill>
                  <a:srgbClr val="0000CC"/>
                </a:solidFill>
              </a:rPr>
              <a:t> an </a:t>
            </a:r>
            <a:r>
              <a:rPr lang="hu-HU" b="1" dirty="0" err="1" smtClean="0">
                <a:solidFill>
                  <a:srgbClr val="0000CC"/>
                </a:solidFill>
              </a:rPr>
              <a:t>intrinsic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ripple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5436096" y="299695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Spectra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a fixed </a:t>
            </a:r>
            <a:r>
              <a:rPr lang="hu-HU" sz="1600" dirty="0" err="1" smtClean="0"/>
              <a:t>position</a:t>
            </a:r>
            <a:endParaRPr lang="hu-HU" sz="16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04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857"/>
          <a:stretch/>
        </p:blipFill>
        <p:spPr bwMode="auto">
          <a:xfrm>
            <a:off x="5309380" y="764704"/>
            <a:ext cx="3690920" cy="175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28"/>
          <a:stretch/>
        </p:blipFill>
        <p:spPr bwMode="auto">
          <a:xfrm>
            <a:off x="5220071" y="2636912"/>
            <a:ext cx="38165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5483601" y="5589240"/>
            <a:ext cx="329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F. Guinea, </a:t>
            </a:r>
            <a:r>
              <a:rPr lang="hu-HU" sz="1600" dirty="0" smtClean="0"/>
              <a:t>et </a:t>
            </a:r>
            <a:r>
              <a:rPr lang="hu-HU" sz="1600" dirty="0" err="1" smtClean="0"/>
              <a:t>al</a:t>
            </a:r>
            <a:r>
              <a:rPr lang="hu-HU" sz="1600" dirty="0" smtClean="0"/>
              <a:t>.</a:t>
            </a:r>
            <a:r>
              <a:rPr lang="en-US" sz="1600" dirty="0" smtClean="0"/>
              <a:t>,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P</a:t>
            </a:r>
            <a:r>
              <a:rPr lang="hu-HU" sz="1600" dirty="0" err="1" smtClean="0"/>
              <a:t>hys</a:t>
            </a:r>
            <a:r>
              <a:rPr lang="hu-HU" sz="1600" dirty="0" smtClean="0"/>
              <a:t>.</a:t>
            </a:r>
            <a:r>
              <a:rPr lang="en-US" sz="1600" dirty="0" smtClean="0"/>
              <a:t> R</a:t>
            </a:r>
            <a:r>
              <a:rPr lang="hu-HU" sz="1600" dirty="0" smtClean="0"/>
              <a:t>ev.</a:t>
            </a:r>
            <a:r>
              <a:rPr lang="en-US" sz="1600" dirty="0" smtClean="0"/>
              <a:t> </a:t>
            </a:r>
            <a:r>
              <a:rPr lang="en-US" sz="1600" dirty="0"/>
              <a:t>B 77, 075422 (2008)</a:t>
            </a:r>
            <a:endParaRPr lang="hu-H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39" b="48731"/>
          <a:stretch/>
        </p:blipFill>
        <p:spPr bwMode="auto">
          <a:xfrm>
            <a:off x="188172" y="3502340"/>
            <a:ext cx="4627943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145736" y="5517232"/>
            <a:ext cx="3477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/>
              <a:t>V</a:t>
            </a:r>
            <a:r>
              <a:rPr lang="hu-HU" sz="1600" dirty="0" smtClean="0"/>
              <a:t>.</a:t>
            </a:r>
            <a:r>
              <a:rPr lang="pt-BR" sz="1600" dirty="0" smtClean="0"/>
              <a:t> </a:t>
            </a:r>
            <a:r>
              <a:rPr lang="pt-BR" sz="1600" dirty="0"/>
              <a:t>M. Pereira and A. H. Castro </a:t>
            </a:r>
            <a:r>
              <a:rPr lang="pt-BR" sz="1600" dirty="0" smtClean="0"/>
              <a:t>Neto</a:t>
            </a:r>
            <a:r>
              <a:rPr lang="hu-HU" sz="1600" dirty="0" smtClean="0"/>
              <a:t>,</a:t>
            </a:r>
          </a:p>
          <a:p>
            <a:r>
              <a:rPr lang="hu-HU" sz="1600" dirty="0" err="1"/>
              <a:t>Phys</a:t>
            </a:r>
            <a:r>
              <a:rPr lang="hu-HU" sz="1600" dirty="0"/>
              <a:t>. </a:t>
            </a:r>
            <a:r>
              <a:rPr lang="hu-HU" sz="1600" dirty="0" err="1"/>
              <a:t>Rev</a:t>
            </a:r>
            <a:r>
              <a:rPr lang="hu-HU" sz="1600" dirty="0"/>
              <a:t>. Lett. 103, 046801 (2009)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-36512" y="2996952"/>
            <a:ext cx="3586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- local </a:t>
            </a:r>
            <a:r>
              <a:rPr lang="hu-HU" sz="1600" b="1" dirty="0" err="1" smtClean="0"/>
              <a:t>strain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induced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confinement</a:t>
            </a:r>
            <a:r>
              <a:rPr lang="hu-HU" sz="1600" b="1" dirty="0" smtClean="0">
                <a:sym typeface="Wingdings" pitchFamily="2" charset="2"/>
              </a:rPr>
              <a:t>:</a:t>
            </a:r>
            <a:endParaRPr lang="hu-HU" sz="1600" b="1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8172" y="784449"/>
            <a:ext cx="3989377" cy="1618466"/>
            <a:chOff x="4716016" y="4546838"/>
            <a:chExt cx="3989377" cy="161846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546838"/>
              <a:ext cx="3989377" cy="1618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4716016" y="4564254"/>
              <a:ext cx="288032" cy="250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" name="Szövegdoboz 11"/>
          <p:cNvSpPr txBox="1"/>
          <p:nvPr/>
        </p:nvSpPr>
        <p:spPr>
          <a:xfrm>
            <a:off x="-36512" y="534135"/>
            <a:ext cx="198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- </a:t>
            </a:r>
            <a:r>
              <a:rPr lang="hu-HU" sz="1600" b="1" dirty="0" err="1" smtClean="0"/>
              <a:t>intrinsic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rippling</a:t>
            </a:r>
            <a:r>
              <a:rPr lang="hu-HU" sz="1600" b="1" dirty="0" smtClean="0"/>
              <a:t>:</a:t>
            </a:r>
            <a:endParaRPr lang="hu-HU" sz="1600" b="1" dirty="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5148064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16" name="Egyenes összekötő 15"/>
          <p:cNvCxnSpPr/>
          <p:nvPr/>
        </p:nvCxnSpPr>
        <p:spPr>
          <a:xfrm>
            <a:off x="24059" y="2852936"/>
            <a:ext cx="51240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/>
          <p:cNvSpPr/>
          <p:nvPr/>
        </p:nvSpPr>
        <p:spPr>
          <a:xfrm>
            <a:off x="148563" y="229835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dirty="0"/>
              <a:t>J. C. Meyer, et </a:t>
            </a:r>
            <a:r>
              <a:rPr lang="hu-HU" sz="1600" dirty="0" err="1"/>
              <a:t>al</a:t>
            </a:r>
            <a:r>
              <a:rPr lang="hu-HU" sz="1600" dirty="0" smtClean="0"/>
              <a:t>., </a:t>
            </a:r>
            <a:r>
              <a:rPr lang="hu-HU" sz="1600" dirty="0" err="1" smtClean="0"/>
              <a:t>Nature</a:t>
            </a:r>
            <a:r>
              <a:rPr lang="hu-HU" sz="1600" dirty="0" smtClean="0"/>
              <a:t> </a:t>
            </a:r>
            <a:r>
              <a:rPr lang="hu-HU" sz="1600" dirty="0"/>
              <a:t>446, 60 (2007)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5076056" y="128194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- </a:t>
            </a:r>
            <a:r>
              <a:rPr lang="hu-HU" sz="1600" b="1" dirty="0" err="1" smtClean="0"/>
              <a:t>strain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induced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pseudo-magnetic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fields</a:t>
            </a:r>
            <a:r>
              <a:rPr lang="hu-HU" sz="1600" b="1" dirty="0">
                <a:sym typeface="Wingdings" pitchFamily="2" charset="2"/>
              </a:rPr>
              <a:t> </a:t>
            </a:r>
          </a:p>
          <a:p>
            <a:r>
              <a:rPr lang="hu-HU" sz="1600" b="1" dirty="0">
                <a:sym typeface="Wingdings" pitchFamily="2" charset="2"/>
              </a:rPr>
              <a:t> </a:t>
            </a:r>
            <a:r>
              <a:rPr lang="hu-HU" sz="1600" b="1" dirty="0" smtClean="0">
                <a:sym typeface="Wingdings" pitchFamily="2" charset="2"/>
              </a:rPr>
              <a:t>    and </a:t>
            </a:r>
            <a:r>
              <a:rPr lang="hu-HU" sz="1600" b="1" dirty="0" err="1" smtClean="0">
                <a:sym typeface="Wingdings" pitchFamily="2" charset="2"/>
              </a:rPr>
              <a:t>energy</a:t>
            </a:r>
            <a:r>
              <a:rPr lang="hu-HU" sz="1600" b="1" dirty="0" smtClean="0">
                <a:sym typeface="Wingdings" pitchFamily="2" charset="2"/>
              </a:rPr>
              <a:t> </a:t>
            </a:r>
            <a:r>
              <a:rPr lang="hu-HU" sz="1600" b="1" dirty="0" err="1" smtClean="0">
                <a:sym typeface="Wingdings" pitchFamily="2" charset="2"/>
              </a:rPr>
              <a:t>gaps</a:t>
            </a:r>
            <a:r>
              <a:rPr lang="hu-HU" sz="1600" b="1" dirty="0" smtClean="0">
                <a:sym typeface="Wingdings" pitchFamily="2" charset="2"/>
              </a:rPr>
              <a:t>: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33754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5536" y="260648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dirty="0" smtClean="0"/>
              <a:t>1. </a:t>
            </a:r>
            <a:r>
              <a:rPr lang="fr-FR" b="1" dirty="0" smtClean="0"/>
              <a:t>Low-temperature </a:t>
            </a:r>
            <a:r>
              <a:rPr lang="fr-FR" b="1" dirty="0"/>
              <a:t>STM investigation of </a:t>
            </a:r>
            <a:r>
              <a:rPr lang="hu-HU" b="1" dirty="0" err="1" smtClean="0"/>
              <a:t>contacted</a:t>
            </a:r>
            <a:r>
              <a:rPr lang="hu-HU" b="1" dirty="0" smtClean="0"/>
              <a:t> </a:t>
            </a:r>
            <a:r>
              <a:rPr lang="fr-FR" b="1" dirty="0" smtClean="0"/>
              <a:t>exfoliated </a:t>
            </a:r>
            <a:r>
              <a:rPr lang="fr-FR" b="1" dirty="0"/>
              <a:t>graphene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4947" y="617960"/>
            <a:ext cx="61928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dirty="0"/>
              <a:t>Zolt</a:t>
            </a:r>
            <a:r>
              <a:rPr lang="hu-HU" sz="1600" dirty="0" err="1"/>
              <a:t>án</a:t>
            </a:r>
            <a:r>
              <a:rPr lang="fr-FR" sz="1600" dirty="0"/>
              <a:t> Osv</a:t>
            </a:r>
            <a:r>
              <a:rPr lang="hu-HU" sz="1600" dirty="0" err="1"/>
              <a:t>áth</a:t>
            </a:r>
            <a:r>
              <a:rPr lang="fr-FR" sz="1600" dirty="0"/>
              <a:t>, Claude Chapelier, </a:t>
            </a:r>
            <a:r>
              <a:rPr lang="fr-FR" sz="1600" dirty="0" smtClean="0"/>
              <a:t>and </a:t>
            </a:r>
            <a:r>
              <a:rPr lang="fr-FR" sz="1600" dirty="0"/>
              <a:t>François Lefloch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59632" y="930206"/>
            <a:ext cx="6588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b="1" dirty="0"/>
              <a:t>CEA </a:t>
            </a:r>
            <a:r>
              <a:rPr lang="hu-HU" sz="1600" b="1" dirty="0" smtClean="0"/>
              <a:t>Grenoble,</a:t>
            </a:r>
            <a:r>
              <a:rPr lang="fr-FR" sz="1600" b="1" dirty="0" smtClean="0"/>
              <a:t> </a:t>
            </a:r>
            <a:r>
              <a:rPr lang="en-US" sz="1600" b="1" dirty="0"/>
              <a:t>Institute for </a:t>
            </a:r>
            <a:r>
              <a:rPr lang="en-US" sz="1600" b="1" dirty="0" err="1"/>
              <a:t>Nanoscience</a:t>
            </a:r>
            <a:r>
              <a:rPr lang="en-US" sz="1600" b="1" dirty="0"/>
              <a:t> and </a:t>
            </a:r>
            <a:r>
              <a:rPr lang="en-US" sz="1600" b="1" dirty="0" smtClean="0"/>
              <a:t>Cryogenics</a:t>
            </a:r>
            <a:r>
              <a:rPr lang="hu-HU" sz="1600" b="1" dirty="0" smtClean="0"/>
              <a:t> (INAC)</a:t>
            </a:r>
            <a:endParaRPr lang="hu-HU" sz="1600" b="1" dirty="0"/>
          </a:p>
          <a:p>
            <a:pPr eaLnBrk="1" hangingPunct="1">
              <a:spcBef>
                <a:spcPts val="0"/>
              </a:spcBef>
            </a:pPr>
            <a:r>
              <a:rPr lang="hu-HU" sz="1600" dirty="0" smtClean="0"/>
              <a:t>(2008 – 2010)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552" y="3068960"/>
            <a:ext cx="8100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u-HU" b="1" dirty="0" smtClean="0"/>
              <a:t>2. </a:t>
            </a:r>
            <a:r>
              <a:rPr lang="hu-HU" b="1" dirty="0" err="1" smtClean="0"/>
              <a:t>Electric</a:t>
            </a:r>
            <a:r>
              <a:rPr lang="hu-HU" b="1" dirty="0" smtClean="0"/>
              <a:t> </a:t>
            </a:r>
            <a:r>
              <a:rPr lang="hu-HU" b="1" dirty="0" err="1"/>
              <a:t>t</a:t>
            </a:r>
            <a:r>
              <a:rPr lang="hu-HU" b="1" dirty="0" err="1" smtClean="0"/>
              <a:t>ransport</a:t>
            </a:r>
            <a:r>
              <a:rPr lang="hu-HU" b="1" dirty="0" smtClean="0"/>
              <a:t> </a:t>
            </a:r>
            <a:r>
              <a:rPr lang="hu-HU" b="1" dirty="0" err="1" smtClean="0"/>
              <a:t>measurements</a:t>
            </a:r>
            <a:r>
              <a:rPr lang="hu-HU" b="1" dirty="0"/>
              <a:t> </a:t>
            </a:r>
            <a:r>
              <a:rPr lang="hu-HU" b="1" dirty="0" err="1" smtClean="0"/>
              <a:t>on</a:t>
            </a:r>
            <a:r>
              <a:rPr lang="hu-HU" b="1" dirty="0" smtClean="0"/>
              <a:t> </a:t>
            </a:r>
          </a:p>
          <a:p>
            <a:pPr algn="just" eaLnBrk="1" hangingPunct="1">
              <a:spcBef>
                <a:spcPts val="0"/>
              </a:spcBef>
            </a:pPr>
            <a:r>
              <a:rPr lang="hu-HU" b="1" dirty="0" smtClean="0"/>
              <a:t>    </a:t>
            </a:r>
            <a:r>
              <a:rPr lang="hu-HU" b="1" dirty="0" err="1" smtClean="0"/>
              <a:t>superconductor-graphene-superconductor</a:t>
            </a:r>
            <a:r>
              <a:rPr lang="hu-HU" b="1" dirty="0" smtClean="0"/>
              <a:t> (SGS) </a:t>
            </a:r>
            <a:r>
              <a:rPr lang="hu-HU" b="1" dirty="0" err="1" smtClean="0"/>
              <a:t>junctions</a:t>
            </a:r>
            <a:endParaRPr lang="fr-FR" b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62250" y="3715291"/>
            <a:ext cx="68941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dirty="0"/>
              <a:t> </a:t>
            </a:r>
            <a:r>
              <a:rPr lang="hu-HU" sz="1600" dirty="0" smtClean="0"/>
              <a:t>  </a:t>
            </a:r>
            <a:r>
              <a:rPr lang="fr-FR" sz="1600" dirty="0" smtClean="0"/>
              <a:t>Zolt</a:t>
            </a:r>
            <a:r>
              <a:rPr lang="hu-HU" sz="1600" dirty="0" err="1"/>
              <a:t>án</a:t>
            </a:r>
            <a:r>
              <a:rPr lang="fr-FR" sz="1600" dirty="0"/>
              <a:t> Osv</a:t>
            </a:r>
            <a:r>
              <a:rPr lang="hu-HU" sz="1600" dirty="0" err="1"/>
              <a:t>áth</a:t>
            </a:r>
            <a:r>
              <a:rPr lang="fr-FR" sz="1600" dirty="0"/>
              <a:t>, </a:t>
            </a:r>
            <a:r>
              <a:rPr lang="hu-HU" sz="1600" dirty="0" smtClean="0"/>
              <a:t>Adrien </a:t>
            </a:r>
            <a:r>
              <a:rPr lang="hu-HU" sz="1600" dirty="0" err="1" smtClean="0"/>
              <a:t>Allain</a:t>
            </a:r>
            <a:r>
              <a:rPr lang="fr-FR" sz="1600" dirty="0" smtClean="0"/>
              <a:t>, </a:t>
            </a:r>
            <a:r>
              <a:rPr lang="hu-HU" sz="1600" dirty="0" err="1" smtClean="0"/>
              <a:t>Zheng</a:t>
            </a:r>
            <a:r>
              <a:rPr lang="hu-HU" sz="1600" dirty="0" smtClean="0"/>
              <a:t> </a:t>
            </a:r>
            <a:r>
              <a:rPr lang="hu-HU" sz="1600" dirty="0" err="1" smtClean="0"/>
              <a:t>Han</a:t>
            </a:r>
            <a:r>
              <a:rPr lang="hu-HU" sz="1600" dirty="0" smtClean="0"/>
              <a:t>, </a:t>
            </a:r>
            <a:r>
              <a:rPr lang="fr-FR" sz="1600" dirty="0" smtClean="0"/>
              <a:t>and </a:t>
            </a:r>
            <a:r>
              <a:rPr lang="hu-HU" sz="1600" dirty="0" smtClean="0"/>
              <a:t>Vincent </a:t>
            </a:r>
            <a:r>
              <a:rPr lang="hu-HU" sz="1600" dirty="0" err="1" smtClean="0"/>
              <a:t>Bouchiat</a:t>
            </a:r>
            <a:endParaRPr lang="fr-FR" sz="16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23120" y="4053845"/>
            <a:ext cx="42849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/>
              <a:t>CNRS / NÉEL</a:t>
            </a:r>
            <a:r>
              <a:rPr lang="fr-FR" sz="1600" b="1" dirty="0" smtClean="0"/>
              <a:t> </a:t>
            </a:r>
            <a:r>
              <a:rPr lang="en-US" sz="1600" b="1" dirty="0" smtClean="0"/>
              <a:t>Institute</a:t>
            </a:r>
            <a:r>
              <a:rPr lang="hu-HU" sz="1600" b="1" dirty="0" smtClean="0"/>
              <a:t>, Grenoble</a:t>
            </a:r>
          </a:p>
          <a:p>
            <a:pPr eaLnBrk="1" hangingPunct="1">
              <a:spcBef>
                <a:spcPts val="0"/>
              </a:spcBef>
            </a:pPr>
            <a:r>
              <a:rPr lang="hu-HU" sz="1600" dirty="0" smtClean="0"/>
              <a:t>(2010 – 2012)</a:t>
            </a:r>
            <a:endParaRPr lang="fr-FR" sz="16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043" y="4797152"/>
            <a:ext cx="655853" cy="65585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749" y="4807388"/>
            <a:ext cx="1216740" cy="645617"/>
          </a:xfrm>
          <a:prstGeom prst="rect">
            <a:avLst/>
          </a:prstGeom>
        </p:spPr>
      </p:pic>
      <p:pic>
        <p:nvPicPr>
          <p:cNvPr id="14" name="Picture 11" descr="http://neel.cnrs.fr/squelettes/css/images/logo-jfourni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328" y="480738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8146" y="1700808"/>
            <a:ext cx="792661" cy="6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763" y="1700808"/>
            <a:ext cx="1800200" cy="6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http://neel.cnrs.fr/squelettes/css/images/logo-jfourni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072" y="170080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87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nanoscience.de/group_r/stm-sts/projects/images/res7_fig1_qd-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" y="476672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360644" y="476672"/>
            <a:ext cx="56758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latin typeface="Times New Roman"/>
              </a:rPr>
              <a:t>R. </a:t>
            </a:r>
            <a:r>
              <a:rPr lang="hu-HU" sz="1600" dirty="0" err="1">
                <a:latin typeface="Times New Roman"/>
              </a:rPr>
              <a:t>Dombrowski</a:t>
            </a:r>
            <a:r>
              <a:rPr lang="hu-HU" sz="1600" dirty="0">
                <a:latin typeface="Times New Roman"/>
              </a:rPr>
              <a:t>, </a:t>
            </a:r>
            <a:r>
              <a:rPr lang="hu-HU" sz="1600" dirty="0" err="1">
                <a:latin typeface="Times New Roman"/>
              </a:rPr>
              <a:t>Chr</a:t>
            </a:r>
            <a:r>
              <a:rPr lang="hu-HU" sz="1600" dirty="0">
                <a:latin typeface="Times New Roman"/>
              </a:rPr>
              <a:t>. </a:t>
            </a:r>
            <a:r>
              <a:rPr lang="hu-HU" sz="1600" dirty="0" err="1">
                <a:latin typeface="Times New Roman"/>
              </a:rPr>
              <a:t>Steinebach</a:t>
            </a:r>
            <a:r>
              <a:rPr lang="hu-HU" sz="1600" dirty="0">
                <a:latin typeface="Times New Roman"/>
              </a:rPr>
              <a:t>, </a:t>
            </a:r>
            <a:r>
              <a:rPr lang="hu-HU" sz="1600" dirty="0" err="1">
                <a:latin typeface="Times New Roman"/>
              </a:rPr>
              <a:t>Chr</a:t>
            </a:r>
            <a:r>
              <a:rPr lang="hu-HU" sz="1600" dirty="0">
                <a:latin typeface="Times New Roman"/>
              </a:rPr>
              <a:t>. </a:t>
            </a:r>
            <a:r>
              <a:rPr lang="hu-HU" sz="1600" dirty="0" err="1">
                <a:latin typeface="Times New Roman"/>
              </a:rPr>
              <a:t>Wittneven</a:t>
            </a:r>
            <a:r>
              <a:rPr lang="hu-HU" sz="1600" dirty="0">
                <a:latin typeface="Times New Roman"/>
              </a:rPr>
              <a:t>, M. </a:t>
            </a:r>
            <a:r>
              <a:rPr lang="hu-HU" sz="1600" dirty="0" err="1">
                <a:latin typeface="Times New Roman"/>
              </a:rPr>
              <a:t>Morgenstern</a:t>
            </a:r>
            <a:r>
              <a:rPr lang="hu-HU" sz="1600" dirty="0">
                <a:latin typeface="Times New Roman"/>
              </a:rPr>
              <a:t>, and R. </a:t>
            </a:r>
            <a:r>
              <a:rPr lang="hu-HU" sz="1600" dirty="0" err="1" smtClean="0">
                <a:latin typeface="Times New Roman"/>
              </a:rPr>
              <a:t>Wiesendanger</a:t>
            </a:r>
            <a:r>
              <a:rPr lang="hu-HU" sz="1600" dirty="0" smtClean="0"/>
              <a:t>,</a:t>
            </a:r>
          </a:p>
          <a:p>
            <a:r>
              <a:rPr lang="en-US" sz="1600" b="1" dirty="0">
                <a:latin typeface="Times New Roman"/>
              </a:rPr>
              <a:t>Tip-induced band bending by scanning tunneling spectroscopy of the states of the </a:t>
            </a:r>
            <a:r>
              <a:rPr lang="en-US" sz="1600" b="1" dirty="0" smtClean="0">
                <a:latin typeface="Times New Roman"/>
              </a:rPr>
              <a:t>tip-induced</a:t>
            </a:r>
            <a:r>
              <a:rPr lang="hu-HU" sz="1600" b="1" dirty="0" smtClean="0">
                <a:latin typeface="Times New Roman"/>
              </a:rPr>
              <a:t> </a:t>
            </a:r>
            <a:r>
              <a:rPr lang="hu-HU" sz="1600" b="1" dirty="0" err="1" smtClean="0">
                <a:latin typeface="Times New Roman"/>
              </a:rPr>
              <a:t>quantum</a:t>
            </a:r>
            <a:r>
              <a:rPr lang="hu-HU" sz="1600" b="1" dirty="0" smtClean="0">
                <a:latin typeface="Times New Roman"/>
              </a:rPr>
              <a:t> </a:t>
            </a:r>
            <a:r>
              <a:rPr lang="hu-HU" sz="1600" b="1" dirty="0" err="1">
                <a:latin typeface="Times New Roman"/>
              </a:rPr>
              <a:t>dot</a:t>
            </a:r>
            <a:r>
              <a:rPr lang="hu-HU" sz="1600" b="1" dirty="0">
                <a:latin typeface="Times New Roman"/>
              </a:rPr>
              <a:t> </a:t>
            </a:r>
            <a:r>
              <a:rPr lang="hu-HU" sz="1600" b="1" dirty="0" err="1">
                <a:latin typeface="Times New Roman"/>
              </a:rPr>
              <a:t>on</a:t>
            </a:r>
            <a:r>
              <a:rPr lang="hu-HU" sz="1600" b="1" dirty="0">
                <a:latin typeface="Times New Roman"/>
              </a:rPr>
              <a:t> </a:t>
            </a:r>
            <a:r>
              <a:rPr lang="hu-HU" sz="1600" b="1" dirty="0" err="1" smtClean="0">
                <a:latin typeface="Times New Roman"/>
              </a:rPr>
              <a:t>InAs</a:t>
            </a:r>
            <a:r>
              <a:rPr lang="hu-HU" sz="1600" dirty="0">
                <a:latin typeface="Aip1"/>
              </a:rPr>
              <a:t>(</a:t>
            </a:r>
            <a:r>
              <a:rPr lang="hu-HU" sz="1600" b="1" dirty="0" smtClean="0">
                <a:latin typeface="Times New Roman"/>
              </a:rPr>
              <a:t>110</a:t>
            </a:r>
            <a:r>
              <a:rPr lang="hu-HU" sz="1600" dirty="0" smtClean="0">
                <a:latin typeface="Aip1"/>
              </a:rPr>
              <a:t>)</a:t>
            </a:r>
          </a:p>
          <a:p>
            <a:r>
              <a:rPr lang="hu-HU" sz="1600" dirty="0">
                <a:latin typeface="Times New Roman"/>
              </a:rPr>
              <a:t>PHYSICAL REVIEW </a:t>
            </a:r>
            <a:r>
              <a:rPr lang="hu-HU" sz="1600" dirty="0" smtClean="0">
                <a:latin typeface="Times New Roman"/>
              </a:rPr>
              <a:t>B 59 (1999) 8043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8508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19" y="2245808"/>
            <a:ext cx="5218153" cy="368707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49"/>
          <a:stretch/>
        </p:blipFill>
        <p:spPr bwMode="auto">
          <a:xfrm>
            <a:off x="5353482" y="3284984"/>
            <a:ext cx="3749994" cy="230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lipszis 9"/>
          <p:cNvSpPr/>
          <p:nvPr/>
        </p:nvSpPr>
        <p:spPr>
          <a:xfrm>
            <a:off x="7515950" y="4649819"/>
            <a:ext cx="125098" cy="714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6170102" y="4135270"/>
            <a:ext cx="133858" cy="8581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6960" y="7157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STS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high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energy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on</a:t>
            </a:r>
            <a:r>
              <a:rPr lang="hu-HU" b="1" dirty="0" smtClean="0">
                <a:solidFill>
                  <a:srgbClr val="0000CC"/>
                </a:solidFill>
              </a:rPr>
              <a:t> an </a:t>
            </a:r>
            <a:r>
              <a:rPr lang="hu-HU" b="1" dirty="0" err="1" smtClean="0">
                <a:solidFill>
                  <a:srgbClr val="0000CC"/>
                </a:solidFill>
              </a:rPr>
              <a:t>intrinsic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ripple</a:t>
            </a:r>
            <a:r>
              <a:rPr lang="hu-HU" b="1" dirty="0" smtClean="0">
                <a:solidFill>
                  <a:srgbClr val="0000CC"/>
                </a:solidFill>
              </a:rPr>
              <a:t>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16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19" y="2245808"/>
            <a:ext cx="5218153" cy="368707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0" y="115888"/>
            <a:ext cx="9288463" cy="4375048"/>
            <a:chOff x="0" y="115888"/>
            <a:chExt cx="9288463" cy="4375048"/>
          </a:xfrm>
        </p:grpSpPr>
        <p:pic>
          <p:nvPicPr>
            <p:cNvPr id="22532" name="Picture 14" descr="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115888"/>
              <a:ext cx="12541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15" descr="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15888"/>
              <a:ext cx="12541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16" descr="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115888"/>
              <a:ext cx="12541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17" descr="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3" y="115888"/>
              <a:ext cx="12541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Line 18"/>
            <p:cNvSpPr>
              <a:spLocks noChangeShapeType="1"/>
            </p:cNvSpPr>
            <p:nvPr/>
          </p:nvSpPr>
          <p:spPr bwMode="auto">
            <a:xfrm flipH="1" flipV="1">
              <a:off x="971550" y="1341438"/>
              <a:ext cx="3384550" cy="3149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38" name="Line 20"/>
            <p:cNvSpPr>
              <a:spLocks noChangeShapeType="1"/>
            </p:cNvSpPr>
            <p:nvPr/>
          </p:nvSpPr>
          <p:spPr bwMode="auto">
            <a:xfrm flipH="1">
              <a:off x="4716016" y="1268413"/>
              <a:ext cx="3456434" cy="30686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pic>
          <p:nvPicPr>
            <p:cNvPr id="22539" name="Picture 25" descr="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088" y="115888"/>
              <a:ext cx="1223962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26" descr="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115888"/>
              <a:ext cx="1223963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27" descr="0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115888"/>
              <a:ext cx="1223962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Text Box 36"/>
            <p:cNvSpPr txBox="1">
              <a:spLocks noChangeArrowheads="1"/>
            </p:cNvSpPr>
            <p:nvPr/>
          </p:nvSpPr>
          <p:spPr bwMode="auto">
            <a:xfrm>
              <a:off x="8316913" y="1321023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182 mV</a:t>
              </a:r>
            </a:p>
          </p:txBody>
        </p:sp>
        <p:sp>
          <p:nvSpPr>
            <p:cNvPr id="22543" name="Text Box 37"/>
            <p:cNvSpPr txBox="1">
              <a:spLocks noChangeArrowheads="1"/>
            </p:cNvSpPr>
            <p:nvPr/>
          </p:nvSpPr>
          <p:spPr bwMode="auto">
            <a:xfrm>
              <a:off x="0" y="1341438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 dirty="0"/>
                <a:t>125 mV</a:t>
              </a:r>
            </a:p>
          </p:txBody>
        </p:sp>
        <p:sp>
          <p:nvSpPr>
            <p:cNvPr id="22544" name="Text Box 38"/>
            <p:cNvSpPr txBox="1">
              <a:spLocks noChangeArrowheads="1"/>
            </p:cNvSpPr>
            <p:nvPr/>
          </p:nvSpPr>
          <p:spPr bwMode="auto">
            <a:xfrm>
              <a:off x="1258888" y="1341438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132 mV</a:t>
              </a:r>
            </a:p>
          </p:txBody>
        </p:sp>
        <p:sp>
          <p:nvSpPr>
            <p:cNvPr id="22545" name="Text Box 39"/>
            <p:cNvSpPr txBox="1">
              <a:spLocks noChangeArrowheads="1"/>
            </p:cNvSpPr>
            <p:nvPr/>
          </p:nvSpPr>
          <p:spPr bwMode="auto">
            <a:xfrm>
              <a:off x="2555875" y="1341438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139 mV</a:t>
              </a:r>
            </a:p>
          </p:txBody>
        </p:sp>
        <p:sp>
          <p:nvSpPr>
            <p:cNvPr id="22546" name="Text Box 40"/>
            <p:cNvSpPr txBox="1">
              <a:spLocks noChangeArrowheads="1"/>
            </p:cNvSpPr>
            <p:nvPr/>
          </p:nvSpPr>
          <p:spPr bwMode="auto">
            <a:xfrm>
              <a:off x="3851275" y="1341438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146 mV</a:t>
              </a:r>
            </a:p>
          </p:txBody>
        </p:sp>
        <p:sp>
          <p:nvSpPr>
            <p:cNvPr id="22547" name="Text Box 41"/>
            <p:cNvSpPr txBox="1">
              <a:spLocks noChangeArrowheads="1"/>
            </p:cNvSpPr>
            <p:nvPr/>
          </p:nvSpPr>
          <p:spPr bwMode="auto">
            <a:xfrm>
              <a:off x="5219700" y="1321023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155 mV</a:t>
              </a:r>
            </a:p>
          </p:txBody>
        </p:sp>
        <p:sp>
          <p:nvSpPr>
            <p:cNvPr id="22548" name="Text Box 42"/>
            <p:cNvSpPr txBox="1">
              <a:spLocks noChangeArrowheads="1"/>
            </p:cNvSpPr>
            <p:nvPr/>
          </p:nvSpPr>
          <p:spPr bwMode="auto">
            <a:xfrm>
              <a:off x="6516688" y="1321023"/>
              <a:ext cx="971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400" b="1"/>
                <a:t>165 mV</a:t>
              </a:r>
            </a:p>
          </p:txBody>
        </p:sp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2448011" y="1977710"/>
              <a:ext cx="455445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hu-HU" sz="1600" dirty="0" smtClean="0">
                  <a:cs typeface="Times New Roman" pitchFamily="18" charset="0"/>
                </a:rPr>
                <a:t>The </a:t>
              </a:r>
              <a:r>
                <a:rPr lang="hu-HU" sz="1600" dirty="0" err="1" smtClean="0">
                  <a:cs typeface="Times New Roman" pitchFamily="18" charset="0"/>
                </a:rPr>
                <a:t>peak</a:t>
              </a:r>
              <a:r>
                <a:rPr lang="hu-HU" sz="1600" dirty="0" smtClean="0">
                  <a:cs typeface="Times New Roman" pitchFamily="18" charset="0"/>
                </a:rPr>
                <a:t> is </a:t>
              </a:r>
              <a:r>
                <a:rPr lang="hu-HU" sz="1600" dirty="0" err="1" smtClean="0">
                  <a:cs typeface="Times New Roman" pitchFamily="18" charset="0"/>
                </a:rPr>
                <a:t>measured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hu-HU" sz="1600" dirty="0" err="1" smtClean="0">
                  <a:cs typeface="Times New Roman" pitchFamily="18" charset="0"/>
                </a:rPr>
                <a:t>at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hu-HU" sz="1600" dirty="0" err="1" smtClean="0">
                  <a:cs typeface="Times New Roman" pitchFamily="18" charset="0"/>
                </a:rPr>
                <a:t>the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hu-HU" sz="1600" dirty="0" err="1" smtClean="0">
                  <a:cs typeface="Times New Roman" pitchFamily="18" charset="0"/>
                </a:rPr>
                <a:t>same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hu-HU" sz="1600" dirty="0" err="1" smtClean="0">
                  <a:cs typeface="Times New Roman" pitchFamily="18" charset="0"/>
                </a:rPr>
                <a:t>bias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hu-HU" sz="1600" dirty="0" err="1" smtClean="0">
                  <a:cs typeface="Times New Roman" pitchFamily="18" charset="0"/>
                </a:rPr>
                <a:t>voltage</a:t>
              </a:r>
              <a:endParaRPr lang="hu-HU" sz="1600" dirty="0" smtClean="0">
                <a:cs typeface="Times New Roman" pitchFamily="18" charset="0"/>
              </a:endParaRPr>
            </a:p>
            <a:p>
              <a:pPr eaLnBrk="0" hangingPunct="0"/>
              <a:r>
                <a:rPr lang="hu-HU" sz="1600" dirty="0" err="1" smtClean="0">
                  <a:cs typeface="Times New Roman" pitchFamily="18" charset="0"/>
                  <a:sym typeface="Wingdings" pitchFamily="2" charset="2"/>
                </a:rPr>
                <a:t>along</a:t>
              </a:r>
              <a:r>
                <a:rPr lang="hu-HU" sz="1600" dirty="0" smtClean="0">
                  <a:cs typeface="Times New Roman" pitchFamily="18" charset="0"/>
                </a:rPr>
                <a:t> </a:t>
              </a:r>
              <a:r>
                <a:rPr lang="en-US" sz="1600" dirty="0" smtClean="0">
                  <a:solidFill>
                    <a:srgbClr val="0000CC"/>
                  </a:solidFill>
                  <a:cs typeface="Times New Roman" pitchFamily="18" charset="0"/>
                </a:rPr>
                <a:t>constant charge density contours</a:t>
              </a:r>
              <a:r>
                <a:rPr lang="hu-HU" sz="1600" dirty="0" smtClean="0">
                  <a:cs typeface="Times New Roman" pitchFamily="18" charset="0"/>
                </a:rPr>
                <a:t>.</a:t>
              </a:r>
              <a:r>
                <a:rPr lang="en-US" sz="1600" dirty="0" smtClean="0"/>
                <a:t> </a:t>
              </a:r>
              <a:endParaRPr lang="en-US" sz="1600" dirty="0">
                <a:cs typeface="Times New Roman" pitchFamily="18" charset="0"/>
              </a:endParaRPr>
            </a:p>
          </p:txBody>
        </p:sp>
      </p:grpSp>
      <p:grpSp>
        <p:nvGrpSpPr>
          <p:cNvPr id="40" name="Csoportba foglalás 39"/>
          <p:cNvGrpSpPr/>
          <p:nvPr/>
        </p:nvGrpSpPr>
        <p:grpSpPr>
          <a:xfrm>
            <a:off x="5353482" y="3284984"/>
            <a:ext cx="3749994" cy="2301428"/>
            <a:chOff x="2123728" y="955343"/>
            <a:chExt cx="7020272" cy="430844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49"/>
            <a:stretch/>
          </p:blipFill>
          <p:spPr bwMode="auto">
            <a:xfrm>
              <a:off x="2123728" y="955343"/>
              <a:ext cx="7020272" cy="4308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Ellipszis 41"/>
            <p:cNvSpPr/>
            <p:nvPr/>
          </p:nvSpPr>
          <p:spPr>
            <a:xfrm>
              <a:off x="5724128" y="3212976"/>
              <a:ext cx="1170384" cy="7671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Szabadkézi sokszög 42"/>
            <p:cNvSpPr/>
            <p:nvPr/>
          </p:nvSpPr>
          <p:spPr>
            <a:xfrm>
              <a:off x="3166281" y="2238233"/>
              <a:ext cx="1763108" cy="1179757"/>
            </a:xfrm>
            <a:custGeom>
              <a:avLst/>
              <a:gdLst>
                <a:gd name="connsiteX0" fmla="*/ 0 w 1763108"/>
                <a:gd name="connsiteY0" fmla="*/ 1105468 h 1179757"/>
                <a:gd name="connsiteX1" fmla="*/ 600501 w 1763108"/>
                <a:gd name="connsiteY1" fmla="*/ 1173707 h 1179757"/>
                <a:gd name="connsiteX2" fmla="*/ 1310185 w 1763108"/>
                <a:gd name="connsiteY2" fmla="*/ 968991 h 1179757"/>
                <a:gd name="connsiteX3" fmla="*/ 1733265 w 1763108"/>
                <a:gd name="connsiteY3" fmla="*/ 573206 h 1179757"/>
                <a:gd name="connsiteX4" fmla="*/ 1665026 w 1763108"/>
                <a:gd name="connsiteY4" fmla="*/ 218364 h 1179757"/>
                <a:gd name="connsiteX5" fmla="*/ 1160059 w 1763108"/>
                <a:gd name="connsiteY5" fmla="*/ 0 h 117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108" h="1179757">
                  <a:moveTo>
                    <a:pt x="0" y="1105468"/>
                  </a:moveTo>
                  <a:cubicBezTo>
                    <a:pt x="191068" y="1150960"/>
                    <a:pt x="382137" y="1196453"/>
                    <a:pt x="600501" y="1173707"/>
                  </a:cubicBezTo>
                  <a:cubicBezTo>
                    <a:pt x="818865" y="1150961"/>
                    <a:pt x="1121391" y="1069074"/>
                    <a:pt x="1310185" y="968991"/>
                  </a:cubicBezTo>
                  <a:cubicBezTo>
                    <a:pt x="1498979" y="868908"/>
                    <a:pt x="1674125" y="698310"/>
                    <a:pt x="1733265" y="573206"/>
                  </a:cubicBezTo>
                  <a:cubicBezTo>
                    <a:pt x="1792405" y="448101"/>
                    <a:pt x="1760560" y="313898"/>
                    <a:pt x="1665026" y="218364"/>
                  </a:cubicBezTo>
                  <a:cubicBezTo>
                    <a:pt x="1569492" y="122830"/>
                    <a:pt x="1364775" y="61415"/>
                    <a:pt x="11600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Ellipszis 43"/>
            <p:cNvSpPr/>
            <p:nvPr/>
          </p:nvSpPr>
          <p:spPr>
            <a:xfrm>
              <a:off x="3347864" y="2348880"/>
              <a:ext cx="898540" cy="5760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Szabadkézi sokszög 44"/>
            <p:cNvSpPr/>
            <p:nvPr/>
          </p:nvSpPr>
          <p:spPr>
            <a:xfrm>
              <a:off x="2771800" y="2119041"/>
              <a:ext cx="2646040" cy="1861106"/>
            </a:xfrm>
            <a:custGeom>
              <a:avLst/>
              <a:gdLst>
                <a:gd name="connsiteX0" fmla="*/ 0 w 1763108"/>
                <a:gd name="connsiteY0" fmla="*/ 1105468 h 1179757"/>
                <a:gd name="connsiteX1" fmla="*/ 600501 w 1763108"/>
                <a:gd name="connsiteY1" fmla="*/ 1173707 h 1179757"/>
                <a:gd name="connsiteX2" fmla="*/ 1310185 w 1763108"/>
                <a:gd name="connsiteY2" fmla="*/ 968991 h 1179757"/>
                <a:gd name="connsiteX3" fmla="*/ 1733265 w 1763108"/>
                <a:gd name="connsiteY3" fmla="*/ 573206 h 1179757"/>
                <a:gd name="connsiteX4" fmla="*/ 1665026 w 1763108"/>
                <a:gd name="connsiteY4" fmla="*/ 218364 h 1179757"/>
                <a:gd name="connsiteX5" fmla="*/ 1160059 w 1763108"/>
                <a:gd name="connsiteY5" fmla="*/ 0 h 117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108" h="1179757">
                  <a:moveTo>
                    <a:pt x="0" y="1105468"/>
                  </a:moveTo>
                  <a:cubicBezTo>
                    <a:pt x="191068" y="1150960"/>
                    <a:pt x="382137" y="1196453"/>
                    <a:pt x="600501" y="1173707"/>
                  </a:cubicBezTo>
                  <a:cubicBezTo>
                    <a:pt x="818865" y="1150961"/>
                    <a:pt x="1121391" y="1069074"/>
                    <a:pt x="1310185" y="968991"/>
                  </a:cubicBezTo>
                  <a:cubicBezTo>
                    <a:pt x="1498979" y="868908"/>
                    <a:pt x="1674125" y="698310"/>
                    <a:pt x="1733265" y="573206"/>
                  </a:cubicBezTo>
                  <a:cubicBezTo>
                    <a:pt x="1792405" y="448101"/>
                    <a:pt x="1760560" y="313898"/>
                    <a:pt x="1665026" y="218364"/>
                  </a:cubicBezTo>
                  <a:cubicBezTo>
                    <a:pt x="1569492" y="122830"/>
                    <a:pt x="1364775" y="61415"/>
                    <a:pt x="11600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Ellipszis 45"/>
            <p:cNvSpPr/>
            <p:nvPr/>
          </p:nvSpPr>
          <p:spPr>
            <a:xfrm>
              <a:off x="5148064" y="2828111"/>
              <a:ext cx="2232248" cy="15369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" name="Ellipszis 46"/>
            <p:cNvSpPr/>
            <p:nvPr/>
          </p:nvSpPr>
          <p:spPr>
            <a:xfrm>
              <a:off x="6075128" y="3458935"/>
              <a:ext cx="413792" cy="2363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9" name="Ellipszis 28"/>
          <p:cNvSpPr/>
          <p:nvPr/>
        </p:nvSpPr>
        <p:spPr>
          <a:xfrm>
            <a:off x="6170102" y="4135270"/>
            <a:ext cx="133858" cy="8581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/>
          <p:cNvSpPr/>
          <p:nvPr/>
        </p:nvSpPr>
        <p:spPr>
          <a:xfrm>
            <a:off x="7515950" y="4649819"/>
            <a:ext cx="125098" cy="714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doboz 30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89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/>
              <p:cNvSpPr txBox="1"/>
              <p:nvPr/>
            </p:nvSpPr>
            <p:spPr>
              <a:xfrm>
                <a:off x="107504" y="260648"/>
                <a:ext cx="7704856" cy="618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 smtClean="0">
                    <a:solidFill>
                      <a:srgbClr val="0000CC"/>
                    </a:solidFill>
                  </a:rPr>
                  <a:t>Summary:</a:t>
                </a:r>
              </a:p>
              <a:p>
                <a:endParaRPr lang="hu-HU" b="1" dirty="0" smtClean="0"/>
              </a:p>
              <a:p>
                <a:r>
                  <a:rPr lang="hu-HU" b="1" dirty="0" smtClean="0"/>
                  <a:t>- </a:t>
                </a:r>
                <a:r>
                  <a:rPr lang="hu-HU" b="1" dirty="0" err="1" smtClean="0"/>
                  <a:t>intrinsic</a:t>
                </a:r>
                <a:r>
                  <a:rPr lang="hu-HU" dirty="0" smtClean="0"/>
                  <a:t> </a:t>
                </a:r>
                <a:r>
                  <a:rPr lang="hu-HU" dirty="0" err="1"/>
                  <a:t>rippling</a:t>
                </a:r>
                <a:r>
                  <a:rPr lang="hu-HU" dirty="0"/>
                  <a:t> of </a:t>
                </a:r>
                <a:r>
                  <a:rPr lang="hu-HU" dirty="0" err="1"/>
                  <a:t>graphene</a:t>
                </a:r>
                <a:r>
                  <a:rPr lang="hu-HU" dirty="0"/>
                  <a:t> </a:t>
                </a:r>
                <a:r>
                  <a:rPr lang="hu-HU" dirty="0" err="1"/>
                  <a:t>superimposed</a:t>
                </a:r>
                <a:r>
                  <a:rPr lang="hu-HU" dirty="0"/>
                  <a:t> </a:t>
                </a:r>
                <a:r>
                  <a:rPr lang="hu-HU" dirty="0" err="1"/>
                  <a:t>on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b="1" dirty="0" err="1"/>
                  <a:t>extrinsic</a:t>
                </a:r>
                <a:r>
                  <a:rPr lang="hu-HU" dirty="0"/>
                  <a:t> </a:t>
                </a:r>
                <a:r>
                  <a:rPr lang="hu-HU" dirty="0" err="1"/>
                  <a:t>rippling</a:t>
                </a:r>
                <a:r>
                  <a:rPr lang="hu-HU" dirty="0"/>
                  <a:t> </a:t>
                </a:r>
                <a:r>
                  <a:rPr lang="hu-HU" dirty="0" err="1"/>
                  <a:t>induced</a:t>
                </a:r>
                <a:r>
                  <a:rPr lang="hu-HU" dirty="0"/>
                  <a:t> </a:t>
                </a:r>
                <a:r>
                  <a:rPr lang="hu-HU" dirty="0" err="1"/>
                  <a:t>by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 smtClean="0"/>
                  <a:t>metallic</a:t>
                </a:r>
                <a:r>
                  <a:rPr lang="hu-HU" dirty="0" smtClean="0"/>
                  <a:t> </a:t>
                </a:r>
                <a:r>
                  <a:rPr lang="hu-HU" dirty="0" err="1"/>
                  <a:t>contact</a:t>
                </a:r>
                <a:r>
                  <a:rPr lang="hu-HU" dirty="0"/>
                  <a:t>.</a:t>
                </a:r>
              </a:p>
              <a:p>
                <a:endParaRPr lang="hu-HU" b="1" dirty="0" smtClean="0"/>
              </a:p>
              <a:p>
                <a:endParaRPr lang="hu-HU" b="1" dirty="0" smtClean="0"/>
              </a:p>
              <a:p>
                <a:endParaRPr lang="hu-HU" b="1" dirty="0" smtClean="0"/>
              </a:p>
              <a:p>
                <a:r>
                  <a:rPr lang="hu-HU" dirty="0" err="1" smtClean="0">
                    <a:solidFill>
                      <a:srgbClr val="0000CC"/>
                    </a:solidFill>
                  </a:rPr>
                  <a:t>Low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energy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spectroscopy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on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an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extrinsic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ripple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hu-HU" dirty="0"/>
                  <a:t>observation of a </a:t>
                </a:r>
                <a:r>
                  <a:rPr lang="hu-HU" b="1" dirty="0"/>
                  <a:t>Coulomb </a:t>
                </a:r>
                <a:r>
                  <a:rPr lang="hu-HU" b="1" dirty="0" err="1"/>
                  <a:t>gap</a:t>
                </a:r>
                <a:r>
                  <a:rPr lang="hu-HU" b="1" dirty="0"/>
                  <a:t> </a:t>
                </a:r>
                <a:r>
                  <a:rPr lang="hu-HU" dirty="0"/>
                  <a:t>(</a:t>
                </a:r>
                <a:r>
                  <a:rPr lang="hu-HU" dirty="0" err="1"/>
                  <a:t>suppression</a:t>
                </a:r>
                <a:r>
                  <a:rPr lang="hu-HU" dirty="0"/>
                  <a:t> of </a:t>
                </a:r>
                <a:r>
                  <a:rPr lang="hu-HU" dirty="0" err="1"/>
                  <a:t>the</a:t>
                </a:r>
                <a:r>
                  <a:rPr lang="hu-HU" dirty="0"/>
                  <a:t> local DOS </a:t>
                </a:r>
                <a:r>
                  <a:rPr lang="hu-HU" dirty="0" err="1"/>
                  <a:t>at</a:t>
                </a:r>
                <a:r>
                  <a:rPr lang="hu-HU" dirty="0"/>
                  <a:t> </a:t>
                </a:r>
                <a:r>
                  <a:rPr lang="hu-HU" dirty="0" err="1"/>
                  <a:t>the</a:t>
                </a:r>
                <a:r>
                  <a:rPr lang="hu-HU" dirty="0"/>
                  <a:t> Fermi </a:t>
                </a:r>
                <a:r>
                  <a:rPr lang="hu-HU" dirty="0" err="1"/>
                  <a:t>level</a:t>
                </a:r>
                <a:r>
                  <a:rPr lang="hu-HU" dirty="0"/>
                  <a:t>) and </a:t>
                </a:r>
                <a:r>
                  <a:rPr lang="hu-HU" b="1" dirty="0" err="1"/>
                  <a:t>slow</a:t>
                </a:r>
                <a:r>
                  <a:rPr lang="hu-HU" b="1" dirty="0"/>
                  <a:t> </a:t>
                </a:r>
                <a:r>
                  <a:rPr lang="hu-HU" b="1" dirty="0" err="1"/>
                  <a:t>charge</a:t>
                </a:r>
                <a:r>
                  <a:rPr lang="hu-HU" b="1" dirty="0"/>
                  <a:t> </a:t>
                </a:r>
                <a:r>
                  <a:rPr lang="hu-HU" b="1" dirty="0" err="1"/>
                  <a:t>fluctuations</a:t>
                </a:r>
                <a:r>
                  <a:rPr lang="hu-HU" b="1" dirty="0"/>
                  <a:t> </a:t>
                </a:r>
                <a:r>
                  <a:rPr lang="hu-HU" dirty="0">
                    <a:sym typeface="Wingdings" pitchFamily="2" charset="2"/>
                  </a:rPr>
                  <a:t></a:t>
                </a:r>
                <a:r>
                  <a:rPr lang="en-US" dirty="0"/>
                  <a:t> disordered 2D system of localized</a:t>
                </a:r>
                <a:r>
                  <a:rPr lang="hu-HU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ξ</m:t>
                    </m:r>
                    <m:r>
                      <a:rPr lang="hu-HU" i="1">
                        <a:latin typeface="Cambria Math"/>
                        <a:ea typeface="Cambria Math"/>
                      </a:rPr>
                      <m:t>≈11 </m:t>
                    </m:r>
                    <m:r>
                      <a:rPr lang="hu-HU" i="1">
                        <a:latin typeface="Cambria Math"/>
                        <a:ea typeface="Cambria Math"/>
                      </a:rPr>
                      <m:t>𝑛𝑚</m:t>
                    </m:r>
                  </m:oMath>
                </a14:m>
                <a:r>
                  <a:rPr lang="hu-HU" dirty="0"/>
                  <a:t>)</a:t>
                </a:r>
                <a:r>
                  <a:rPr lang="en-US" dirty="0"/>
                  <a:t>, interacting electrons </a:t>
                </a:r>
                <a:r>
                  <a:rPr lang="hu-HU" dirty="0"/>
                  <a:t>- </a:t>
                </a:r>
                <a:r>
                  <a:rPr lang="hu-HU" b="1" dirty="0" err="1"/>
                  <a:t>glass</a:t>
                </a:r>
                <a:r>
                  <a:rPr lang="hu-HU" b="1" dirty="0"/>
                  <a:t> </a:t>
                </a:r>
                <a:r>
                  <a:rPr lang="hu-HU" b="1" dirty="0" err="1"/>
                  <a:t>state</a:t>
                </a:r>
                <a:r>
                  <a:rPr lang="hu-HU" b="1" dirty="0"/>
                  <a:t> </a:t>
                </a:r>
                <a:r>
                  <a:rPr lang="hu-HU" dirty="0"/>
                  <a:t>(T = 1.5 K).</a:t>
                </a:r>
              </a:p>
              <a:p>
                <a:pPr marL="285750" indent="-285750">
                  <a:buFontTx/>
                  <a:buChar char="-"/>
                </a:pPr>
                <a:endParaRPr lang="hu-HU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endParaRPr lang="hu-HU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endParaRPr lang="hu-HU" dirty="0">
                  <a:solidFill>
                    <a:srgbClr val="0000CC"/>
                  </a:solidFill>
                </a:endParaRPr>
              </a:p>
              <a:p>
                <a:r>
                  <a:rPr lang="hu-HU" dirty="0" err="1" smtClean="0">
                    <a:solidFill>
                      <a:srgbClr val="0000CC"/>
                    </a:solidFill>
                  </a:rPr>
                  <a:t>High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energy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spectroscopy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on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an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intrinsic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 </a:t>
                </a:r>
                <a:r>
                  <a:rPr lang="hu-HU" dirty="0" err="1" smtClean="0">
                    <a:solidFill>
                      <a:srgbClr val="0000CC"/>
                    </a:solidFill>
                  </a:rPr>
                  <a:t>ripple</a:t>
                </a:r>
                <a:r>
                  <a:rPr lang="hu-HU" dirty="0" smtClean="0">
                    <a:solidFill>
                      <a:srgbClr val="0000CC"/>
                    </a:solidFill>
                  </a:rPr>
                  <a:t>:</a:t>
                </a:r>
                <a:endParaRPr lang="hu-HU" dirty="0" smtClean="0"/>
              </a:p>
              <a:p>
                <a:r>
                  <a:rPr lang="hu-HU" dirty="0" smtClean="0"/>
                  <a:t>-  </a:t>
                </a:r>
                <a:r>
                  <a:rPr lang="hu-HU" dirty="0" err="1" smtClean="0"/>
                  <a:t>appearance</a:t>
                </a:r>
                <a:r>
                  <a:rPr lang="hu-HU" dirty="0" smtClean="0"/>
                  <a:t> </a:t>
                </a:r>
                <a:r>
                  <a:rPr lang="hu-HU" dirty="0"/>
                  <a:t>of a </a:t>
                </a:r>
                <a:r>
                  <a:rPr lang="hu-HU" b="1" dirty="0" err="1"/>
                  <a:t>spatially</a:t>
                </a:r>
                <a:r>
                  <a:rPr lang="hu-HU" b="1" dirty="0"/>
                  <a:t> </a:t>
                </a:r>
                <a:r>
                  <a:rPr lang="hu-HU" b="1" dirty="0" err="1"/>
                  <a:t>dependent</a:t>
                </a:r>
                <a:r>
                  <a:rPr lang="hu-HU" dirty="0"/>
                  <a:t> </a:t>
                </a:r>
                <a:r>
                  <a:rPr lang="hu-HU" b="1" dirty="0" err="1"/>
                  <a:t>electronic</a:t>
                </a:r>
                <a:r>
                  <a:rPr lang="hu-HU" b="1" dirty="0"/>
                  <a:t> </a:t>
                </a:r>
                <a:r>
                  <a:rPr lang="hu-HU" b="1" dirty="0" err="1"/>
                  <a:t>gap</a:t>
                </a:r>
                <a:r>
                  <a:rPr lang="hu-HU" b="1" dirty="0"/>
                  <a:t> </a:t>
                </a:r>
                <a:r>
                  <a:rPr lang="hu-HU" dirty="0"/>
                  <a:t>and </a:t>
                </a:r>
                <a:r>
                  <a:rPr lang="hu-HU" dirty="0" err="1"/>
                  <a:t>pronounced</a:t>
                </a:r>
                <a:r>
                  <a:rPr lang="hu-HU" dirty="0"/>
                  <a:t> DOS </a:t>
                </a:r>
                <a:r>
                  <a:rPr lang="hu-HU" dirty="0" err="1"/>
                  <a:t>peaks</a:t>
                </a:r>
                <a:r>
                  <a:rPr lang="hu-HU" dirty="0"/>
                  <a:t> </a:t>
                </a:r>
                <a:r>
                  <a:rPr lang="hu-HU" dirty="0">
                    <a:sym typeface="Wingdings" pitchFamily="2" charset="2"/>
                  </a:rPr>
                  <a:t></a:t>
                </a:r>
                <a:r>
                  <a:rPr lang="hu-HU" dirty="0"/>
                  <a:t> </a:t>
                </a:r>
                <a:r>
                  <a:rPr lang="hu-HU" b="1" dirty="0" err="1"/>
                  <a:t>formation</a:t>
                </a:r>
                <a:r>
                  <a:rPr lang="hu-HU" b="1" dirty="0"/>
                  <a:t> of </a:t>
                </a:r>
                <a:r>
                  <a:rPr lang="hu-HU" b="1" dirty="0" err="1"/>
                  <a:t>graphene</a:t>
                </a:r>
                <a:r>
                  <a:rPr lang="hu-HU" b="1" dirty="0"/>
                  <a:t> </a:t>
                </a:r>
                <a:r>
                  <a:rPr lang="hu-HU" b="1" dirty="0" err="1"/>
                  <a:t>quantum</a:t>
                </a:r>
                <a:r>
                  <a:rPr lang="hu-HU" b="1" dirty="0"/>
                  <a:t> </a:t>
                </a:r>
                <a:r>
                  <a:rPr lang="hu-HU" b="1" dirty="0" err="1"/>
                  <a:t>dots</a:t>
                </a:r>
                <a:r>
                  <a:rPr lang="hu-HU" b="1" dirty="0"/>
                  <a:t> </a:t>
                </a:r>
                <a:r>
                  <a:rPr lang="hu-HU" dirty="0" err="1"/>
                  <a:t>induced</a:t>
                </a:r>
                <a:r>
                  <a:rPr lang="hu-HU" dirty="0"/>
                  <a:t> </a:t>
                </a:r>
                <a:r>
                  <a:rPr lang="hu-HU" dirty="0" err="1"/>
                  <a:t>by</a:t>
                </a:r>
                <a:r>
                  <a:rPr lang="hu-HU" dirty="0"/>
                  <a:t> </a:t>
                </a:r>
                <a:r>
                  <a:rPr lang="hu-HU" dirty="0" err="1" smtClean="0"/>
                  <a:t>rippling</a:t>
                </a:r>
                <a:r>
                  <a:rPr lang="hu-HU" dirty="0" smtClean="0"/>
                  <a:t> </a:t>
                </a:r>
                <a:r>
                  <a:rPr lang="hu-HU" dirty="0"/>
                  <a:t>(T = 1.5 K</a:t>
                </a:r>
                <a:r>
                  <a:rPr lang="hu-HU" dirty="0" smtClean="0"/>
                  <a:t>).</a:t>
                </a:r>
                <a:endParaRPr lang="hu-HU" dirty="0"/>
              </a:p>
              <a:p>
                <a:pPr marL="285750" indent="-285750" algn="just">
                  <a:buFontTx/>
                  <a:buChar char="-"/>
                </a:pPr>
                <a:endParaRPr lang="hu-HU" dirty="0" smtClean="0"/>
              </a:p>
              <a:p>
                <a:pPr marL="285750" indent="-285750" algn="just">
                  <a:buFontTx/>
                  <a:buChar char="-"/>
                </a:pPr>
                <a:r>
                  <a:rPr lang="hu-HU" b="1" dirty="0" smtClean="0"/>
                  <a:t>shift of DOS</a:t>
                </a:r>
                <a:r>
                  <a:rPr lang="hu-HU" dirty="0" smtClean="0"/>
                  <a:t> </a:t>
                </a:r>
                <a:r>
                  <a:rPr lang="hu-HU" dirty="0" err="1" smtClean="0"/>
                  <a:t>peaks</a:t>
                </a:r>
                <a:r>
                  <a:rPr lang="hu-HU" dirty="0" smtClean="0"/>
                  <a:t> </a:t>
                </a:r>
                <a:r>
                  <a:rPr lang="hu-HU" dirty="0" err="1"/>
                  <a:t>due</a:t>
                </a:r>
                <a:r>
                  <a:rPr lang="hu-HU" dirty="0"/>
                  <a:t> </a:t>
                </a:r>
                <a:r>
                  <a:rPr lang="hu-HU" dirty="0" err="1"/>
                  <a:t>to</a:t>
                </a:r>
                <a:r>
                  <a:rPr lang="hu-HU" dirty="0"/>
                  <a:t> </a:t>
                </a:r>
                <a:r>
                  <a:rPr lang="hu-HU" dirty="0" err="1" smtClean="0"/>
                  <a:t>the</a:t>
                </a:r>
                <a:r>
                  <a:rPr lang="hu-HU" dirty="0" smtClean="0"/>
                  <a:t> </a:t>
                </a:r>
                <a:r>
                  <a:rPr lang="hu-HU" b="1" dirty="0" err="1" smtClean="0"/>
                  <a:t>change</a:t>
                </a:r>
                <a:r>
                  <a:rPr lang="hu-HU" b="1" dirty="0" smtClean="0"/>
                  <a:t> </a:t>
                </a:r>
                <a:r>
                  <a:rPr lang="hu-HU" b="1" dirty="0" err="1"/>
                  <a:t>in</a:t>
                </a:r>
                <a:r>
                  <a:rPr lang="hu-HU" b="1" dirty="0"/>
                  <a:t> </a:t>
                </a:r>
                <a:r>
                  <a:rPr lang="hu-HU" b="1" dirty="0" err="1"/>
                  <a:t>the</a:t>
                </a:r>
                <a:r>
                  <a:rPr lang="hu-HU" b="1" dirty="0"/>
                  <a:t> </a:t>
                </a:r>
                <a:r>
                  <a:rPr lang="hu-HU" b="1" dirty="0" err="1"/>
                  <a:t>tip-sample</a:t>
                </a:r>
                <a:r>
                  <a:rPr lang="hu-HU" b="1" dirty="0"/>
                  <a:t> </a:t>
                </a:r>
                <a:r>
                  <a:rPr lang="hu-HU" b="1" dirty="0" err="1" smtClean="0"/>
                  <a:t>capacitance</a:t>
                </a:r>
                <a:r>
                  <a:rPr lang="hu-HU" dirty="0"/>
                  <a:t> </a:t>
                </a:r>
                <a:r>
                  <a:rPr lang="hu-HU" dirty="0" err="1" smtClean="0"/>
                  <a:t>along</a:t>
                </a:r>
                <a:r>
                  <a:rPr lang="hu-HU" dirty="0" smtClean="0"/>
                  <a:t> a </a:t>
                </a:r>
                <a:r>
                  <a:rPr lang="hu-HU" dirty="0" err="1" smtClean="0"/>
                  <a:t>ripple</a:t>
                </a:r>
                <a:r>
                  <a:rPr lang="hu-HU" dirty="0" smtClean="0"/>
                  <a:t>.</a:t>
                </a:r>
                <a:endParaRPr lang="hu-HU" dirty="0"/>
              </a:p>
              <a:p>
                <a:pPr marL="285750" indent="-285750" algn="just">
                  <a:buFontTx/>
                  <a:buChar char="-"/>
                </a:pPr>
                <a:endParaRPr lang="hu-HU" dirty="0" smtClean="0"/>
              </a:p>
            </p:txBody>
          </p:sp>
        </mc:Choice>
        <mc:Fallback xmlns="">
          <p:sp>
            <p:nvSpPr>
              <p:cNvPr id="2" name="Szövegdoboz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60648"/>
                <a:ext cx="7704856" cy="6186309"/>
              </a:xfrm>
              <a:prstGeom prst="rect">
                <a:avLst/>
              </a:prstGeom>
              <a:blipFill rotWithShape="1">
                <a:blip r:embed="rId2"/>
                <a:stretch>
                  <a:fillRect l="-712" t="-493" r="-110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3" descr="Aux1(V) TraceDown Fri Dec 03 09_45_03 2010 [431-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2453609"/>
            <a:ext cx="900193" cy="9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7880058" y="5599926"/>
            <a:ext cx="1122177" cy="688697"/>
            <a:chOff x="2123728" y="955343"/>
            <a:chExt cx="7020272" cy="430844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49"/>
            <a:stretch/>
          </p:blipFill>
          <p:spPr bwMode="auto">
            <a:xfrm>
              <a:off x="2123728" y="955343"/>
              <a:ext cx="7020272" cy="4308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Ellipszis 5"/>
            <p:cNvSpPr/>
            <p:nvPr/>
          </p:nvSpPr>
          <p:spPr>
            <a:xfrm>
              <a:off x="5724128" y="3212976"/>
              <a:ext cx="1170384" cy="7671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3166281" y="2238233"/>
              <a:ext cx="1763108" cy="1179757"/>
            </a:xfrm>
            <a:custGeom>
              <a:avLst/>
              <a:gdLst>
                <a:gd name="connsiteX0" fmla="*/ 0 w 1763108"/>
                <a:gd name="connsiteY0" fmla="*/ 1105468 h 1179757"/>
                <a:gd name="connsiteX1" fmla="*/ 600501 w 1763108"/>
                <a:gd name="connsiteY1" fmla="*/ 1173707 h 1179757"/>
                <a:gd name="connsiteX2" fmla="*/ 1310185 w 1763108"/>
                <a:gd name="connsiteY2" fmla="*/ 968991 h 1179757"/>
                <a:gd name="connsiteX3" fmla="*/ 1733265 w 1763108"/>
                <a:gd name="connsiteY3" fmla="*/ 573206 h 1179757"/>
                <a:gd name="connsiteX4" fmla="*/ 1665026 w 1763108"/>
                <a:gd name="connsiteY4" fmla="*/ 218364 h 1179757"/>
                <a:gd name="connsiteX5" fmla="*/ 1160059 w 1763108"/>
                <a:gd name="connsiteY5" fmla="*/ 0 h 117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108" h="1179757">
                  <a:moveTo>
                    <a:pt x="0" y="1105468"/>
                  </a:moveTo>
                  <a:cubicBezTo>
                    <a:pt x="191068" y="1150960"/>
                    <a:pt x="382137" y="1196453"/>
                    <a:pt x="600501" y="1173707"/>
                  </a:cubicBezTo>
                  <a:cubicBezTo>
                    <a:pt x="818865" y="1150961"/>
                    <a:pt x="1121391" y="1069074"/>
                    <a:pt x="1310185" y="968991"/>
                  </a:cubicBezTo>
                  <a:cubicBezTo>
                    <a:pt x="1498979" y="868908"/>
                    <a:pt x="1674125" y="698310"/>
                    <a:pt x="1733265" y="573206"/>
                  </a:cubicBezTo>
                  <a:cubicBezTo>
                    <a:pt x="1792405" y="448101"/>
                    <a:pt x="1760560" y="313898"/>
                    <a:pt x="1665026" y="218364"/>
                  </a:cubicBezTo>
                  <a:cubicBezTo>
                    <a:pt x="1569492" y="122830"/>
                    <a:pt x="1364775" y="61415"/>
                    <a:pt x="11600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3347864" y="2348880"/>
              <a:ext cx="898540" cy="5760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abadkézi sokszög 8"/>
            <p:cNvSpPr/>
            <p:nvPr/>
          </p:nvSpPr>
          <p:spPr>
            <a:xfrm>
              <a:off x="2771800" y="2119041"/>
              <a:ext cx="2646040" cy="1861106"/>
            </a:xfrm>
            <a:custGeom>
              <a:avLst/>
              <a:gdLst>
                <a:gd name="connsiteX0" fmla="*/ 0 w 1763108"/>
                <a:gd name="connsiteY0" fmla="*/ 1105468 h 1179757"/>
                <a:gd name="connsiteX1" fmla="*/ 600501 w 1763108"/>
                <a:gd name="connsiteY1" fmla="*/ 1173707 h 1179757"/>
                <a:gd name="connsiteX2" fmla="*/ 1310185 w 1763108"/>
                <a:gd name="connsiteY2" fmla="*/ 968991 h 1179757"/>
                <a:gd name="connsiteX3" fmla="*/ 1733265 w 1763108"/>
                <a:gd name="connsiteY3" fmla="*/ 573206 h 1179757"/>
                <a:gd name="connsiteX4" fmla="*/ 1665026 w 1763108"/>
                <a:gd name="connsiteY4" fmla="*/ 218364 h 1179757"/>
                <a:gd name="connsiteX5" fmla="*/ 1160059 w 1763108"/>
                <a:gd name="connsiteY5" fmla="*/ 0 h 117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3108" h="1179757">
                  <a:moveTo>
                    <a:pt x="0" y="1105468"/>
                  </a:moveTo>
                  <a:cubicBezTo>
                    <a:pt x="191068" y="1150960"/>
                    <a:pt x="382137" y="1196453"/>
                    <a:pt x="600501" y="1173707"/>
                  </a:cubicBezTo>
                  <a:cubicBezTo>
                    <a:pt x="818865" y="1150961"/>
                    <a:pt x="1121391" y="1069074"/>
                    <a:pt x="1310185" y="968991"/>
                  </a:cubicBezTo>
                  <a:cubicBezTo>
                    <a:pt x="1498979" y="868908"/>
                    <a:pt x="1674125" y="698310"/>
                    <a:pt x="1733265" y="573206"/>
                  </a:cubicBezTo>
                  <a:cubicBezTo>
                    <a:pt x="1792405" y="448101"/>
                    <a:pt x="1760560" y="313898"/>
                    <a:pt x="1665026" y="218364"/>
                  </a:cubicBezTo>
                  <a:cubicBezTo>
                    <a:pt x="1569492" y="122830"/>
                    <a:pt x="1364775" y="61415"/>
                    <a:pt x="116005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Ellipszis 9"/>
            <p:cNvSpPr/>
            <p:nvPr/>
          </p:nvSpPr>
          <p:spPr>
            <a:xfrm>
              <a:off x="5148064" y="2828111"/>
              <a:ext cx="2232248" cy="15369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6075128" y="3458935"/>
              <a:ext cx="413792" cy="2363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2" name="Picture 17" descr="Z TraceDown Fri Dec 24 05_11_03 2010 [9-1]  STM 2_bcrf_zoom_500x334 (33x49 nm2) d_bcrf Median_5x5_10_HighAndLow_Circl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125" y="908720"/>
            <a:ext cx="1068428" cy="70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386" y="4365104"/>
            <a:ext cx="1358110" cy="103171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1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t 619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44" y="2133429"/>
            <a:ext cx="4320480" cy="3240360"/>
          </a:xfrm>
          <a:prstGeom prst="rect">
            <a:avLst/>
          </a:prstGeom>
        </p:spPr>
      </p:pic>
      <p:pic>
        <p:nvPicPr>
          <p:cNvPr id="5" name="Image 1" descr="o2plasma5sec 0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63" y="2126680"/>
            <a:ext cx="3247109" cy="324710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u-HU" b="1" u="sng" dirty="0" smtClean="0"/>
              <a:t>2. </a:t>
            </a:r>
            <a:r>
              <a:rPr lang="hu-HU" b="1" u="sng" dirty="0" err="1" smtClean="0"/>
              <a:t>Electric</a:t>
            </a:r>
            <a:r>
              <a:rPr lang="hu-HU" b="1" u="sng" dirty="0" smtClean="0"/>
              <a:t> </a:t>
            </a:r>
            <a:r>
              <a:rPr lang="hu-HU" b="1" u="sng" dirty="0" err="1"/>
              <a:t>t</a:t>
            </a:r>
            <a:r>
              <a:rPr lang="hu-HU" b="1" u="sng" dirty="0" err="1" smtClean="0"/>
              <a:t>ransport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measurements</a:t>
            </a:r>
            <a:r>
              <a:rPr lang="hu-HU" b="1" u="sng" dirty="0"/>
              <a:t> </a:t>
            </a:r>
            <a:r>
              <a:rPr lang="hu-HU" b="1" u="sng" dirty="0" err="1" smtClean="0"/>
              <a:t>on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superconductor-graphene-superconductor</a:t>
            </a:r>
            <a:r>
              <a:rPr lang="hu-HU" b="1" u="sng" dirty="0" smtClean="0"/>
              <a:t> (SGS) </a:t>
            </a:r>
            <a:r>
              <a:rPr lang="hu-HU" b="1" u="sng" dirty="0" err="1" smtClean="0"/>
              <a:t>junctions</a:t>
            </a:r>
            <a:endParaRPr lang="fr-FR" b="1" u="sng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0650" y="646331"/>
            <a:ext cx="58283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dirty="0"/>
              <a:t>Zolt</a:t>
            </a:r>
            <a:r>
              <a:rPr lang="hu-HU" sz="1600" dirty="0" err="1"/>
              <a:t>án</a:t>
            </a:r>
            <a:r>
              <a:rPr lang="fr-FR" sz="1600" dirty="0"/>
              <a:t> Osv</a:t>
            </a:r>
            <a:r>
              <a:rPr lang="hu-HU" sz="1600" dirty="0" err="1"/>
              <a:t>áth</a:t>
            </a:r>
            <a:r>
              <a:rPr lang="fr-FR" sz="1600" dirty="0"/>
              <a:t>, </a:t>
            </a:r>
            <a:r>
              <a:rPr lang="hu-HU" sz="1600" dirty="0" smtClean="0"/>
              <a:t>Adrien </a:t>
            </a:r>
            <a:r>
              <a:rPr lang="hu-HU" sz="1600" dirty="0" err="1" smtClean="0"/>
              <a:t>Allain</a:t>
            </a:r>
            <a:r>
              <a:rPr lang="fr-FR" sz="1600" dirty="0" smtClean="0"/>
              <a:t>, </a:t>
            </a:r>
            <a:r>
              <a:rPr lang="hu-HU" sz="1600" dirty="0" err="1" smtClean="0"/>
              <a:t>Zheng</a:t>
            </a:r>
            <a:r>
              <a:rPr lang="hu-HU" sz="1600" dirty="0" smtClean="0"/>
              <a:t> </a:t>
            </a:r>
            <a:r>
              <a:rPr lang="hu-HU" sz="1600" dirty="0" err="1" smtClean="0"/>
              <a:t>Han</a:t>
            </a:r>
            <a:r>
              <a:rPr lang="hu-HU" sz="1600" dirty="0" smtClean="0"/>
              <a:t>, </a:t>
            </a:r>
            <a:r>
              <a:rPr lang="fr-FR" sz="1600" dirty="0" smtClean="0"/>
              <a:t>and </a:t>
            </a:r>
            <a:r>
              <a:rPr lang="hu-HU" sz="1600" dirty="0" smtClean="0"/>
              <a:t>Vincent </a:t>
            </a:r>
            <a:r>
              <a:rPr lang="hu-HU" sz="1600" dirty="0" err="1" smtClean="0"/>
              <a:t>Bouchiat</a:t>
            </a:r>
            <a:endParaRPr lang="fr-FR" sz="16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496" y="1002214"/>
            <a:ext cx="34375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 smtClean="0"/>
              <a:t>CNRS / NÉEL</a:t>
            </a:r>
            <a:r>
              <a:rPr lang="fr-FR" sz="1600" b="1" dirty="0" smtClean="0"/>
              <a:t> </a:t>
            </a:r>
            <a:r>
              <a:rPr lang="en-US" sz="1600" b="1" dirty="0" smtClean="0"/>
              <a:t>Institute</a:t>
            </a:r>
            <a:r>
              <a:rPr lang="hu-HU" sz="1600" b="1" dirty="0" smtClean="0"/>
              <a:t>, Grenoble</a:t>
            </a:r>
            <a:endParaRPr lang="fr-FR" sz="1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14711" y="1700808"/>
            <a:ext cx="5234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Graphene</a:t>
            </a:r>
            <a:r>
              <a:rPr lang="hu-HU" sz="1600" dirty="0" smtClean="0"/>
              <a:t> </a:t>
            </a:r>
            <a:r>
              <a:rPr lang="hu-HU" sz="1600" dirty="0" err="1" smtClean="0"/>
              <a:t>constrictions</a:t>
            </a:r>
            <a:r>
              <a:rPr lang="hu-HU" sz="1600" dirty="0" smtClean="0"/>
              <a:t> </a:t>
            </a:r>
            <a:r>
              <a:rPr lang="hu-HU" sz="1600" dirty="0" err="1" smtClean="0"/>
              <a:t>prepared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O</a:t>
            </a:r>
            <a:r>
              <a:rPr lang="hu-HU" sz="1600" baseline="-25000" dirty="0" smtClean="0"/>
              <a:t>2</a:t>
            </a:r>
            <a:r>
              <a:rPr lang="hu-HU" sz="1600" dirty="0" smtClean="0"/>
              <a:t> </a:t>
            </a:r>
            <a:r>
              <a:rPr lang="hu-HU" sz="1600" dirty="0" err="1" smtClean="0"/>
              <a:t>plasma</a:t>
            </a:r>
            <a:r>
              <a:rPr lang="hu-HU" sz="1600" dirty="0" smtClean="0"/>
              <a:t> </a:t>
            </a:r>
            <a:r>
              <a:rPr lang="hu-HU" sz="1600" dirty="0" err="1" smtClean="0"/>
              <a:t>etching</a:t>
            </a:r>
            <a:r>
              <a:rPr lang="hu-HU" sz="1600" dirty="0" smtClean="0"/>
              <a:t>:</a:t>
            </a:r>
            <a:endParaRPr lang="hu-HU" sz="1600" dirty="0"/>
          </a:p>
        </p:txBody>
      </p:sp>
      <p:sp>
        <p:nvSpPr>
          <p:cNvPr id="3" name="Téglalap 2"/>
          <p:cNvSpPr/>
          <p:nvPr/>
        </p:nvSpPr>
        <p:spPr>
          <a:xfrm>
            <a:off x="91808" y="2133429"/>
            <a:ext cx="1460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Ti/</a:t>
            </a:r>
            <a:r>
              <a:rPr lang="en-US" sz="1400" dirty="0" err="1" smtClean="0"/>
              <a:t>Pt</a:t>
            </a:r>
            <a:r>
              <a:rPr lang="en-US" sz="1400" dirty="0" smtClean="0"/>
              <a:t> (10/40 nm)</a:t>
            </a:r>
            <a:endParaRPr lang="hu-HU" sz="1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3" descr="pt9-02 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2752725"/>
            <a:ext cx="39338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29281" y="557027"/>
            <a:ext cx="8208962" cy="4606926"/>
            <a:chOff x="249" y="1162"/>
            <a:chExt cx="5171" cy="2902"/>
          </a:xfrm>
        </p:grpSpPr>
        <p:pic>
          <p:nvPicPr>
            <p:cNvPr id="26629" name="Picture 26" descr="oz5-annealed_014_u_h_pr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389"/>
              <a:ext cx="2948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27" descr="oz5-annealed_014_u_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162"/>
              <a:ext cx="2200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Text Box 28"/>
            <p:cNvSpPr txBox="1">
              <a:spLocks noChangeArrowheads="1"/>
            </p:cNvSpPr>
            <p:nvPr/>
          </p:nvSpPr>
          <p:spPr bwMode="auto">
            <a:xfrm>
              <a:off x="385" y="3385"/>
              <a:ext cx="2087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600" dirty="0" smtClean="0"/>
                <a:t>AFM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hu-HU" sz="1600" dirty="0" smtClean="0"/>
                <a:t>- </a:t>
              </a:r>
              <a:r>
                <a:rPr lang="fr-FR" sz="1600" dirty="0" smtClean="0"/>
                <a:t>exfoliated graphene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on</a:t>
              </a:r>
              <a:r>
                <a:rPr lang="hu-HU" sz="1600" dirty="0" smtClean="0"/>
                <a:t> SiO</a:t>
              </a:r>
              <a:r>
                <a:rPr lang="hu-HU" sz="1600" baseline="-25000" dirty="0" smtClean="0"/>
                <a:t>2</a:t>
              </a:r>
              <a:r>
                <a:rPr lang="hu-HU" sz="1600" dirty="0" smtClean="0"/>
                <a:t> </a:t>
              </a:r>
              <a:endParaRPr lang="fr-FR" sz="1600" dirty="0"/>
            </a:p>
            <a:p>
              <a:pPr eaLnBrk="1" hangingPunct="1">
                <a:spcBef>
                  <a:spcPct val="50000"/>
                </a:spcBef>
              </a:pPr>
              <a:r>
                <a:rPr lang="fr-FR" sz="1600" dirty="0"/>
                <a:t>- sharp (crystallografic) edges</a:t>
              </a: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323528" y="163379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/>
              <a:t>Constrictions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spontaneously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formed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during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exfoliation</a:t>
            </a:r>
            <a:r>
              <a:rPr lang="hu-HU" sz="1600" b="1" dirty="0" smtClean="0"/>
              <a:t>:</a:t>
            </a:r>
            <a:endParaRPr lang="hu-HU" sz="1600" b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1992993" y="2479112"/>
            <a:ext cx="807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1992993" y="1506625"/>
            <a:ext cx="663104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824536" cy="36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07504" y="116632"/>
            <a:ext cx="75612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sz="1600" dirty="0"/>
              <a:t> exfoliated graphene ribbon (not etched) of ~100 nm in width</a:t>
            </a:r>
          </a:p>
          <a:p>
            <a:pPr eaLnBrk="1" hangingPunct="1">
              <a:buFontTx/>
              <a:buChar char="-"/>
            </a:pPr>
            <a:r>
              <a:rPr lang="fr-FR" sz="1600" dirty="0"/>
              <a:t> </a:t>
            </a:r>
            <a:r>
              <a:rPr lang="en-US" sz="1600" dirty="0"/>
              <a:t>contacts: Cr/</a:t>
            </a:r>
            <a:r>
              <a:rPr lang="en-US" sz="1600" dirty="0" err="1"/>
              <a:t>Pt</a:t>
            </a:r>
            <a:r>
              <a:rPr lang="en-US" sz="1600" dirty="0"/>
              <a:t> (5/40 nm)</a:t>
            </a:r>
          </a:p>
          <a:p>
            <a:pPr eaLnBrk="1" hangingPunct="1">
              <a:buFontTx/>
              <a:buChar char="-"/>
            </a:pPr>
            <a:r>
              <a:rPr lang="en-US" sz="1600" dirty="0"/>
              <a:t> contacts are larger than designed =&gt; incomplete lift-off</a:t>
            </a:r>
            <a:endParaRPr lang="fr-FR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12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 rot="20688659">
            <a:off x="5940008" y="3690452"/>
            <a:ext cx="2304256" cy="30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568884" y="393692"/>
            <a:ext cx="4572000" cy="10224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deposition of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Pd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/Al (5/85 nm), </a:t>
            </a:r>
            <a:endParaRPr lang="hu-HU" dirty="0" smtClean="0">
              <a:latin typeface="Times New Roman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/>
              <a:buChar char="-"/>
            </a:pPr>
            <a:r>
              <a:rPr lang="en-US" dirty="0" smtClean="0">
                <a:latin typeface="Times New Roman"/>
                <a:ea typeface="Times New Roman"/>
                <a:cs typeface="Times New Roman"/>
              </a:rPr>
              <a:t>good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resistance (quite transparent contacts): 1.5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kΩ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at 50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mK.</a:t>
            </a:r>
            <a:endParaRPr lang="hu-HU" sz="16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5" name="Image 6" descr="oz412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4785"/>
            <a:ext cx="489689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6385316" y="2879026"/>
            <a:ext cx="576064" cy="22322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7249412" y="2663002"/>
            <a:ext cx="576064" cy="22322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5292080" y="2879026"/>
            <a:ext cx="1093236" cy="3339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5838698" y="5107995"/>
            <a:ext cx="1123214" cy="3372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7825476" y="4509120"/>
            <a:ext cx="1139012" cy="3861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>
            <a:off x="7235764" y="2204864"/>
            <a:ext cx="1296676" cy="4531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16"/>
          <p:cNvSpPr/>
          <p:nvPr/>
        </p:nvSpPr>
        <p:spPr>
          <a:xfrm>
            <a:off x="6625744" y="3754552"/>
            <a:ext cx="394528" cy="3945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7092280" y="3501008"/>
            <a:ext cx="503790" cy="3861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Könnycsepp 18"/>
          <p:cNvSpPr/>
          <p:nvPr/>
        </p:nvSpPr>
        <p:spPr>
          <a:xfrm>
            <a:off x="6732240" y="3284984"/>
            <a:ext cx="287500" cy="324035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6767241" y="4221088"/>
            <a:ext cx="418932" cy="5040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/>
          <p:cNvSpPr/>
          <p:nvPr/>
        </p:nvSpPr>
        <p:spPr>
          <a:xfrm>
            <a:off x="7128417" y="4007813"/>
            <a:ext cx="251895" cy="2132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7129108" y="2996952"/>
            <a:ext cx="323212" cy="35973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7313454" y="4307657"/>
            <a:ext cx="394528" cy="3945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6428480" y="2848737"/>
            <a:ext cx="447510" cy="3945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9" name="Egyenes összekötő nyíllal 28"/>
          <p:cNvCxnSpPr/>
          <p:nvPr/>
        </p:nvCxnSpPr>
        <p:spPr>
          <a:xfrm>
            <a:off x="5838698" y="2431429"/>
            <a:ext cx="245470" cy="9252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/>
          <p:cNvCxnSpPr/>
          <p:nvPr/>
        </p:nvCxnSpPr>
        <p:spPr>
          <a:xfrm flipH="1" flipV="1">
            <a:off x="7884102" y="3609019"/>
            <a:ext cx="360018" cy="5400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/>
          <p:nvPr/>
        </p:nvCxnSpPr>
        <p:spPr>
          <a:xfrm>
            <a:off x="6385316" y="2136288"/>
            <a:ext cx="245470" cy="9252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/>
          <p:cNvSpPr txBox="1"/>
          <p:nvPr/>
        </p:nvSpPr>
        <p:spPr>
          <a:xfrm>
            <a:off x="5580112" y="20201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Al</a:t>
            </a:r>
            <a:endParaRPr lang="hu-HU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6156176" y="176956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Sn</a:t>
            </a:r>
            <a:endParaRPr lang="hu-HU" dirty="0"/>
          </a:p>
        </p:txBody>
      </p:sp>
      <p:sp>
        <p:nvSpPr>
          <p:cNvPr id="36" name="Szövegdoboz 35"/>
          <p:cNvSpPr txBox="1"/>
          <p:nvPr/>
        </p:nvSpPr>
        <p:spPr>
          <a:xfrm>
            <a:off x="7884102" y="411249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graphene</a:t>
            </a:r>
            <a:endParaRPr lang="hu-HU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9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7" y="44624"/>
            <a:ext cx="5929313" cy="2919413"/>
          </a:xfrm>
          <a:prstGeom prst="rect">
            <a:avLst/>
          </a:prstGeom>
        </p:spPr>
      </p:pic>
      <p:cxnSp>
        <p:nvCxnSpPr>
          <p:cNvPr id="9" name="Connecteur droit 4"/>
          <p:cNvCxnSpPr/>
          <p:nvPr/>
        </p:nvCxnSpPr>
        <p:spPr>
          <a:xfrm>
            <a:off x="957952" y="395946"/>
            <a:ext cx="467760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7" y="3329806"/>
            <a:ext cx="5853113" cy="290750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020272" y="211280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 = 50 </a:t>
            </a:r>
            <a:r>
              <a:rPr lang="hu-HU" dirty="0" err="1" smtClean="0"/>
              <a:t>mK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18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6804248" y="1268760"/>
                <a:ext cx="1079590" cy="616451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/>
                        </a:rPr>
                        <m:t>𝐸</m:t>
                      </m:r>
                      <m:r>
                        <a:rPr lang="hu-H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/>
                            </a:rPr>
                            <m:t>h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  <m:r>
                            <a:rPr lang="hu-HU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1268760"/>
                <a:ext cx="1079590" cy="616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/>
          <p:cNvSpPr txBox="1"/>
          <p:nvPr/>
        </p:nvSpPr>
        <p:spPr>
          <a:xfrm>
            <a:off x="6012160" y="2564904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 ≈ 0.18 </a:t>
            </a:r>
            <a:r>
              <a:rPr lang="hu-HU" dirty="0" err="1" smtClean="0"/>
              <a:t>meV</a:t>
            </a:r>
            <a:endParaRPr lang="hu-HU" dirty="0" smtClean="0"/>
          </a:p>
          <a:p>
            <a:endParaRPr lang="hu-HU" dirty="0" smtClean="0"/>
          </a:p>
          <a:p>
            <a:pPr marL="285750" indent="-285750">
              <a:buFont typeface="Wingdings"/>
              <a:buChar char="à"/>
            </a:pPr>
            <a:r>
              <a:rPr lang="hu-HU" dirty="0" err="1" smtClean="0">
                <a:sym typeface="Wingdings" pitchFamily="2" charset="2"/>
              </a:rPr>
              <a:t>estimation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for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the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phase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coherence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length</a:t>
            </a:r>
            <a:r>
              <a:rPr lang="hu-HU" dirty="0" smtClean="0">
                <a:sym typeface="Wingdings" pitchFamily="2" charset="2"/>
              </a:rPr>
              <a:t>:</a:t>
            </a:r>
          </a:p>
          <a:p>
            <a:pPr marL="285750" indent="-285750">
              <a:buFont typeface="Wingdings"/>
              <a:buChar char="à"/>
            </a:pPr>
            <a:endParaRPr lang="hu-HU" dirty="0" smtClean="0">
              <a:sym typeface="Wingdings" pitchFamily="2" charset="2"/>
            </a:endParaRPr>
          </a:p>
          <a:p>
            <a:r>
              <a:rPr lang="hu-HU" i="1" dirty="0">
                <a:sym typeface="Wingdings" pitchFamily="2" charset="2"/>
              </a:rPr>
              <a:t> </a:t>
            </a:r>
            <a:r>
              <a:rPr lang="hu-HU" i="1" dirty="0" smtClean="0">
                <a:sym typeface="Wingdings" pitchFamily="2" charset="2"/>
              </a:rPr>
              <a:t>    L</a:t>
            </a:r>
            <a:r>
              <a:rPr lang="el-GR" i="1" baseline="-25000" dirty="0" smtClean="0">
                <a:sym typeface="Wingdings" pitchFamily="2" charset="2"/>
              </a:rPr>
              <a:t>ϕ</a:t>
            </a:r>
            <a:r>
              <a:rPr lang="hu-HU" dirty="0" smtClean="0">
                <a:sym typeface="Wingdings" pitchFamily="2" charset="2"/>
              </a:rPr>
              <a:t> ≈ 11.5 </a:t>
            </a:r>
            <a:r>
              <a:rPr lang="hu-HU" dirty="0" err="1" smtClean="0">
                <a:sym typeface="Wingdings" pitchFamily="2" charset="2"/>
              </a:rPr>
              <a:t>µm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at</a:t>
            </a:r>
            <a:r>
              <a:rPr lang="hu-HU" dirty="0" smtClean="0">
                <a:sym typeface="Wingdings" pitchFamily="2" charset="2"/>
              </a:rPr>
              <a:t> 50 </a:t>
            </a:r>
            <a:r>
              <a:rPr lang="hu-HU" dirty="0" err="1" smtClean="0">
                <a:sym typeface="Wingdings" pitchFamily="2" charset="2"/>
              </a:rPr>
              <a:t>mK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7" y="3329806"/>
            <a:ext cx="5853113" cy="2907506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82847" y="44624"/>
            <a:ext cx="5929313" cy="2919413"/>
            <a:chOff x="82847" y="44624"/>
            <a:chExt cx="5929313" cy="2919413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47" y="44624"/>
              <a:ext cx="5929313" cy="2919413"/>
            </a:xfrm>
            <a:prstGeom prst="rect">
              <a:avLst/>
            </a:prstGeom>
          </p:spPr>
        </p:pic>
        <p:cxnSp>
          <p:nvCxnSpPr>
            <p:cNvPr id="7" name="Connecteur droit 4"/>
            <p:cNvCxnSpPr/>
            <p:nvPr/>
          </p:nvCxnSpPr>
          <p:spPr>
            <a:xfrm>
              <a:off x="957952" y="395946"/>
              <a:ext cx="4677601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 flipH="1">
              <a:off x="2966928" y="2060848"/>
              <a:ext cx="380936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5821238" y="642591"/>
            <a:ext cx="206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 smtClean="0"/>
              <a:t>Fabry-Pérot</a:t>
            </a:r>
            <a:r>
              <a:rPr lang="hu-HU" sz="1600" dirty="0" smtClean="0"/>
              <a:t> </a:t>
            </a:r>
            <a:r>
              <a:rPr lang="hu-HU" sz="1600" dirty="0" err="1" smtClean="0"/>
              <a:t>relation</a:t>
            </a:r>
            <a:r>
              <a:rPr lang="fr-FR" sz="1600" dirty="0" smtClean="0"/>
              <a:t>:</a:t>
            </a:r>
            <a:endParaRPr lang="fr-FR" sz="1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98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68313" y="0"/>
            <a:ext cx="806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u="sng" dirty="0" smtClean="0"/>
              <a:t>1. </a:t>
            </a:r>
            <a:r>
              <a:rPr lang="fr-FR" b="1" u="sng" dirty="0" smtClean="0"/>
              <a:t>Low-temperature </a:t>
            </a:r>
            <a:r>
              <a:rPr lang="fr-FR" b="1" u="sng" dirty="0"/>
              <a:t>STM investigation of </a:t>
            </a:r>
            <a:r>
              <a:rPr lang="hu-HU" b="1" u="sng" dirty="0" err="1" smtClean="0"/>
              <a:t>contacted</a:t>
            </a:r>
            <a:r>
              <a:rPr lang="hu-HU" b="1" u="sng" dirty="0" smtClean="0"/>
              <a:t> </a:t>
            </a:r>
            <a:r>
              <a:rPr lang="fr-FR" b="1" u="sng" dirty="0" smtClean="0"/>
              <a:t>exfoliated </a:t>
            </a:r>
            <a:r>
              <a:rPr lang="fr-FR" b="1" u="sng" dirty="0"/>
              <a:t>graphene</a:t>
            </a:r>
            <a:r>
              <a:rPr lang="fr-FR" b="1" dirty="0"/>
              <a:t> 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67724" y="357312"/>
            <a:ext cx="61928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dirty="0"/>
              <a:t>Zolt</a:t>
            </a:r>
            <a:r>
              <a:rPr lang="hu-HU" sz="1600" dirty="0" err="1"/>
              <a:t>án</a:t>
            </a:r>
            <a:r>
              <a:rPr lang="fr-FR" sz="1600" dirty="0"/>
              <a:t> Osv</a:t>
            </a:r>
            <a:r>
              <a:rPr lang="hu-HU" sz="1600" dirty="0" err="1"/>
              <a:t>áth</a:t>
            </a:r>
            <a:r>
              <a:rPr lang="fr-FR" sz="1600" dirty="0"/>
              <a:t>, Claude Chapelier, </a:t>
            </a:r>
            <a:r>
              <a:rPr lang="fr-FR" sz="1600" dirty="0" smtClean="0"/>
              <a:t>and </a:t>
            </a:r>
            <a:r>
              <a:rPr lang="fr-FR" sz="1600" dirty="0"/>
              <a:t>François Lefloch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74787" y="620688"/>
            <a:ext cx="64817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b="1" dirty="0"/>
              <a:t>CEA </a:t>
            </a:r>
            <a:r>
              <a:rPr lang="hu-HU" sz="1600" b="1" dirty="0" smtClean="0"/>
              <a:t>Grenoble,</a:t>
            </a:r>
            <a:r>
              <a:rPr lang="fr-FR" sz="1600" b="1" dirty="0" smtClean="0"/>
              <a:t> </a:t>
            </a:r>
            <a:r>
              <a:rPr lang="en-US" sz="1600" b="1" dirty="0"/>
              <a:t>Institute for </a:t>
            </a:r>
            <a:r>
              <a:rPr lang="en-US" sz="1600" b="1" dirty="0" err="1"/>
              <a:t>Nanoscience</a:t>
            </a:r>
            <a:r>
              <a:rPr lang="en-US" sz="1600" b="1" dirty="0"/>
              <a:t> and </a:t>
            </a:r>
            <a:r>
              <a:rPr lang="en-US" sz="1600" b="1" dirty="0" smtClean="0"/>
              <a:t>Cryogenics</a:t>
            </a:r>
            <a:r>
              <a:rPr lang="hu-HU" sz="1600" b="1" dirty="0" smtClean="0"/>
              <a:t> (INAC)</a:t>
            </a:r>
            <a:endParaRPr lang="fr-FR" sz="1600" b="1" dirty="0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107950" y="1700808"/>
            <a:ext cx="3959225" cy="4896842"/>
            <a:chOff x="107950" y="1700808"/>
            <a:chExt cx="3959225" cy="4896842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107950" y="1883517"/>
              <a:ext cx="3959225" cy="3379891"/>
              <a:chOff x="104031" y="1340768"/>
              <a:chExt cx="3959225" cy="3379891"/>
            </a:xfrm>
          </p:grpSpPr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107505" y="1340768"/>
                <a:ext cx="33123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sz="1600" dirty="0"/>
                  <a:t>Superconducting proximity </a:t>
                </a:r>
                <a:r>
                  <a:rPr lang="fr-FR" sz="1600" dirty="0" smtClean="0"/>
                  <a:t>effect</a:t>
                </a:r>
                <a:r>
                  <a:rPr lang="hu-HU" sz="1600" dirty="0" smtClean="0"/>
                  <a:t>:</a:t>
                </a:r>
                <a:endParaRPr lang="fr-FR" sz="1600" dirty="0"/>
              </a:p>
            </p:txBody>
          </p:sp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031" y="1970087"/>
                <a:ext cx="3600450" cy="1711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531" y="4388871"/>
                <a:ext cx="1655762" cy="33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10"/>
              <p:cNvSpPr txBox="1">
                <a:spLocks noChangeArrowheads="1"/>
              </p:cNvSpPr>
              <p:nvPr/>
            </p:nvSpPr>
            <p:spPr bwMode="auto">
              <a:xfrm>
                <a:off x="104031" y="3884046"/>
                <a:ext cx="39592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b="1" i="1">
                    <a:latin typeface="Times New Roman" pitchFamily="18" charset="0"/>
                  </a:rPr>
                  <a:t>L</a:t>
                </a:r>
                <a:r>
                  <a:rPr lang="fr-FR" i="1"/>
                  <a:t> </a:t>
                </a:r>
                <a:r>
                  <a:rPr lang="en-US">
                    <a:cs typeface="Arial" pitchFamily="34" charset="0"/>
                  </a:rPr>
                  <a:t>~ </a:t>
                </a:r>
                <a:r>
                  <a:rPr lang="el-GR" i="1">
                    <a:latin typeface="Times New Roman" pitchFamily="18" charset="0"/>
                    <a:cs typeface="Arial" pitchFamily="34" charset="0"/>
                  </a:rPr>
                  <a:t>ξ</a:t>
                </a:r>
                <a:r>
                  <a:rPr lang="fr-FR" i="1" baseline="-25000">
                    <a:latin typeface="Times New Roman" pitchFamily="18" charset="0"/>
                    <a:cs typeface="Arial" pitchFamily="34" charset="0"/>
                  </a:rPr>
                  <a:t>T</a:t>
                </a:r>
                <a:r>
                  <a:rPr lang="fr-FR">
                    <a:cs typeface="Arial" pitchFamily="34" charset="0"/>
                  </a:rPr>
                  <a:t> (</a:t>
                </a:r>
                <a:r>
                  <a:rPr lang="fr-FR"/>
                  <a:t>thermal coherence length)</a:t>
                </a:r>
              </a:p>
            </p:txBody>
          </p:sp>
        </p:grp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995738" y="1700808"/>
              <a:ext cx="0" cy="48968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282826" y="1510045"/>
            <a:ext cx="4465638" cy="4766438"/>
            <a:chOff x="2562" y="663"/>
            <a:chExt cx="2994" cy="3572"/>
          </a:xfrm>
        </p:grpSpPr>
        <p:pic>
          <p:nvPicPr>
            <p:cNvPr id="17" name="Picture 12" descr="img39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2251"/>
              <a:ext cx="299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663"/>
              <a:ext cx="2268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4065"/>
              <a:ext cx="226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3929"/>
              <a:ext cx="24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Szövegdoboz 20"/>
          <p:cNvSpPr txBox="1"/>
          <p:nvPr/>
        </p:nvSpPr>
        <p:spPr>
          <a:xfrm>
            <a:off x="-19879" y="1171491"/>
            <a:ext cx="5311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Goal</a:t>
            </a:r>
            <a:r>
              <a:rPr lang="hu-HU" sz="1600" dirty="0" smtClean="0"/>
              <a:t>: </a:t>
            </a:r>
            <a:r>
              <a:rPr lang="hu-HU" sz="1600" dirty="0" err="1" smtClean="0"/>
              <a:t>study</a:t>
            </a:r>
            <a:r>
              <a:rPr lang="hu-HU" sz="1600" dirty="0" smtClean="0"/>
              <a:t> </a:t>
            </a:r>
            <a:r>
              <a:rPr lang="hu-HU" sz="1600" dirty="0" err="1" smtClean="0"/>
              <a:t>superconducting</a:t>
            </a:r>
            <a:r>
              <a:rPr lang="hu-HU" sz="1600" dirty="0" smtClean="0"/>
              <a:t> </a:t>
            </a:r>
            <a:r>
              <a:rPr lang="hu-HU" sz="1600" dirty="0" err="1" smtClean="0"/>
              <a:t>proximity</a:t>
            </a:r>
            <a:r>
              <a:rPr lang="hu-HU" sz="1600" dirty="0" smtClean="0"/>
              <a:t> </a:t>
            </a:r>
            <a:r>
              <a:rPr lang="hu-HU" sz="1600" dirty="0" err="1" smtClean="0"/>
              <a:t>effect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graphene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529302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4032448" cy="112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1124744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Nature</a:t>
            </a:r>
            <a:r>
              <a:rPr lang="hu-HU" sz="1600" dirty="0" smtClean="0"/>
              <a:t> 411 (2001) 665</a:t>
            </a:r>
            <a:endParaRPr lang="hu-H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4987" y="0"/>
            <a:ext cx="4203517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3672165" y="985795"/>
                <a:ext cx="1079590" cy="616451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/>
                        </a:rPr>
                        <m:t>𝐸</m:t>
                      </m:r>
                      <m:r>
                        <a:rPr lang="hu-H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latin typeface="Cambria Math"/>
                            </a:rPr>
                            <m:t>h</m:t>
                          </m:r>
                          <m:sSub>
                            <m:sSubPr>
                              <m:ctrlPr>
                                <a:rPr lang="hu-HU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hu-HU" b="0" i="1" smtClean="0">
                              <a:latin typeface="Cambria Math"/>
                            </a:rPr>
                            <m:t>2</m:t>
                          </m:r>
                          <m:r>
                            <a:rPr lang="hu-HU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165" y="985795"/>
                <a:ext cx="1079590" cy="6164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gyenes összekötő 6"/>
          <p:cNvCxnSpPr/>
          <p:nvPr/>
        </p:nvCxnSpPr>
        <p:spPr>
          <a:xfrm flipV="1">
            <a:off x="0" y="3284984"/>
            <a:ext cx="9144000" cy="720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871603"/>
            <a:ext cx="5916538" cy="29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3443219"/>
            <a:ext cx="5688631" cy="63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94" y="5458578"/>
            <a:ext cx="2438920" cy="2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164347" y="48197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hu-HU" sz="1600" dirty="0" err="1">
                <a:sym typeface="Wingdings" pitchFamily="2" charset="2"/>
              </a:rPr>
              <a:t>estimation</a:t>
            </a:r>
            <a:r>
              <a:rPr lang="hu-HU" sz="1600" dirty="0">
                <a:sym typeface="Wingdings" pitchFamily="2" charset="2"/>
              </a:rPr>
              <a:t> </a:t>
            </a:r>
            <a:r>
              <a:rPr lang="hu-HU" sz="1600" dirty="0" err="1">
                <a:sym typeface="Wingdings" pitchFamily="2" charset="2"/>
              </a:rPr>
              <a:t>for</a:t>
            </a:r>
            <a:r>
              <a:rPr lang="hu-HU" sz="1600" dirty="0">
                <a:sym typeface="Wingdings" pitchFamily="2" charset="2"/>
              </a:rPr>
              <a:t> </a:t>
            </a:r>
            <a:r>
              <a:rPr lang="hu-HU" sz="1600" dirty="0" err="1">
                <a:sym typeface="Wingdings" pitchFamily="2" charset="2"/>
              </a:rPr>
              <a:t>the</a:t>
            </a:r>
            <a:r>
              <a:rPr lang="hu-HU" sz="1600" dirty="0">
                <a:sym typeface="Wingdings" pitchFamily="2" charset="2"/>
              </a:rPr>
              <a:t> </a:t>
            </a:r>
            <a:endParaRPr lang="hu-HU" sz="1600" dirty="0" smtClean="0">
              <a:sym typeface="Wingdings" pitchFamily="2" charset="2"/>
            </a:endParaRPr>
          </a:p>
          <a:p>
            <a:r>
              <a:rPr lang="hu-HU" sz="1600" dirty="0" err="1" smtClean="0">
                <a:sym typeface="Wingdings" pitchFamily="2" charset="2"/>
              </a:rPr>
              <a:t>phase</a:t>
            </a:r>
            <a:r>
              <a:rPr lang="hu-HU" sz="1600" dirty="0" smtClean="0">
                <a:sym typeface="Wingdings" pitchFamily="2" charset="2"/>
              </a:rPr>
              <a:t> </a:t>
            </a:r>
            <a:r>
              <a:rPr lang="hu-HU" sz="1600" dirty="0" err="1">
                <a:sym typeface="Wingdings" pitchFamily="2" charset="2"/>
              </a:rPr>
              <a:t>coherence</a:t>
            </a:r>
            <a:r>
              <a:rPr lang="hu-HU" sz="1600" dirty="0">
                <a:sym typeface="Wingdings" pitchFamily="2" charset="2"/>
              </a:rPr>
              <a:t> </a:t>
            </a:r>
            <a:r>
              <a:rPr lang="hu-HU" sz="1600" dirty="0" err="1">
                <a:sym typeface="Wingdings" pitchFamily="2" charset="2"/>
              </a:rPr>
              <a:t>length</a:t>
            </a:r>
            <a:r>
              <a:rPr lang="hu-HU" sz="1600" dirty="0">
                <a:sym typeface="Wingdings" pitchFamily="2" charset="2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520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Zoltan00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7596188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e 24"/>
          <p:cNvGrpSpPr>
            <a:grpSpLocks/>
          </p:cNvGrpSpPr>
          <p:nvPr/>
        </p:nvGrpSpPr>
        <p:grpSpPr bwMode="auto">
          <a:xfrm>
            <a:off x="7740650" y="260350"/>
            <a:ext cx="1295400" cy="2446338"/>
            <a:chOff x="5148064" y="260648"/>
            <a:chExt cx="1655762" cy="3022600"/>
          </a:xfrm>
        </p:grpSpPr>
        <p:sp>
          <p:nvSpPr>
            <p:cNvPr id="9220" name="Line 13"/>
            <p:cNvSpPr>
              <a:spLocks noChangeShapeType="1"/>
            </p:cNvSpPr>
            <p:nvPr/>
          </p:nvSpPr>
          <p:spPr bwMode="auto">
            <a:xfrm>
              <a:off x="5522714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1" name="Line 14"/>
            <p:cNvSpPr>
              <a:spLocks noChangeShapeType="1"/>
            </p:cNvSpPr>
            <p:nvPr/>
          </p:nvSpPr>
          <p:spPr bwMode="auto">
            <a:xfrm>
              <a:off x="5708452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2" name="Line 15"/>
            <p:cNvSpPr>
              <a:spLocks noChangeShapeType="1"/>
            </p:cNvSpPr>
            <p:nvPr/>
          </p:nvSpPr>
          <p:spPr bwMode="auto">
            <a:xfrm>
              <a:off x="5897364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3" name="Line 16"/>
            <p:cNvSpPr>
              <a:spLocks noChangeShapeType="1"/>
            </p:cNvSpPr>
            <p:nvPr/>
          </p:nvSpPr>
          <p:spPr bwMode="auto">
            <a:xfrm>
              <a:off x="6084688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4" name="Line 17"/>
            <p:cNvSpPr>
              <a:spLocks noChangeShapeType="1"/>
            </p:cNvSpPr>
            <p:nvPr/>
          </p:nvSpPr>
          <p:spPr bwMode="auto">
            <a:xfrm>
              <a:off x="6272013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5" name="Line 18"/>
            <p:cNvSpPr>
              <a:spLocks noChangeShapeType="1"/>
            </p:cNvSpPr>
            <p:nvPr/>
          </p:nvSpPr>
          <p:spPr bwMode="auto">
            <a:xfrm>
              <a:off x="6457751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6" name="Line 19"/>
            <p:cNvSpPr>
              <a:spLocks noChangeShapeType="1"/>
            </p:cNvSpPr>
            <p:nvPr/>
          </p:nvSpPr>
          <p:spPr bwMode="auto">
            <a:xfrm>
              <a:off x="6646663" y="168388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7" name="Line 21"/>
            <p:cNvSpPr>
              <a:spLocks noChangeShapeType="1"/>
            </p:cNvSpPr>
            <p:nvPr/>
          </p:nvSpPr>
          <p:spPr bwMode="auto">
            <a:xfrm flipV="1">
              <a:off x="5522714" y="704915"/>
              <a:ext cx="466725" cy="978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8" name="Line 23"/>
            <p:cNvSpPr>
              <a:spLocks noChangeShapeType="1"/>
            </p:cNvSpPr>
            <p:nvPr/>
          </p:nvSpPr>
          <p:spPr bwMode="auto">
            <a:xfrm flipV="1">
              <a:off x="5708452" y="704915"/>
              <a:ext cx="280987" cy="978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9" name="Line 24"/>
            <p:cNvSpPr>
              <a:spLocks noChangeShapeType="1"/>
            </p:cNvSpPr>
            <p:nvPr/>
          </p:nvSpPr>
          <p:spPr bwMode="auto">
            <a:xfrm flipH="1" flipV="1">
              <a:off x="5989438" y="704915"/>
              <a:ext cx="468313" cy="978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0" name="Line 25"/>
            <p:cNvSpPr>
              <a:spLocks noChangeShapeType="1"/>
            </p:cNvSpPr>
            <p:nvPr/>
          </p:nvSpPr>
          <p:spPr bwMode="auto">
            <a:xfrm flipV="1">
              <a:off x="5989438" y="260648"/>
              <a:ext cx="0" cy="4442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1" name="Line 26"/>
            <p:cNvSpPr>
              <a:spLocks noChangeShapeType="1"/>
            </p:cNvSpPr>
            <p:nvPr/>
          </p:nvSpPr>
          <p:spPr bwMode="auto">
            <a:xfrm>
              <a:off x="5897364" y="2037715"/>
              <a:ext cx="0" cy="8901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2" name="Line 27"/>
            <p:cNvSpPr>
              <a:spLocks noChangeShapeType="1"/>
            </p:cNvSpPr>
            <p:nvPr/>
          </p:nvSpPr>
          <p:spPr bwMode="auto">
            <a:xfrm flipH="1">
              <a:off x="5897364" y="2128154"/>
              <a:ext cx="187325" cy="799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3" name="Line 28"/>
            <p:cNvSpPr>
              <a:spLocks noChangeShapeType="1"/>
            </p:cNvSpPr>
            <p:nvPr/>
          </p:nvSpPr>
          <p:spPr bwMode="auto">
            <a:xfrm flipH="1">
              <a:off x="5897364" y="2128154"/>
              <a:ext cx="374650" cy="799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4" name="Line 30"/>
            <p:cNvSpPr>
              <a:spLocks noChangeShapeType="1"/>
            </p:cNvSpPr>
            <p:nvPr/>
          </p:nvSpPr>
          <p:spPr bwMode="auto">
            <a:xfrm flipH="1">
              <a:off x="5897364" y="2128154"/>
              <a:ext cx="749300" cy="799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5" name="Line 31"/>
            <p:cNvSpPr>
              <a:spLocks noChangeShapeType="1"/>
            </p:cNvSpPr>
            <p:nvPr/>
          </p:nvSpPr>
          <p:spPr bwMode="auto">
            <a:xfrm>
              <a:off x="5897364" y="2927835"/>
              <a:ext cx="0" cy="3554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6" name="Line 32"/>
            <p:cNvSpPr>
              <a:spLocks noChangeShapeType="1"/>
            </p:cNvSpPr>
            <p:nvPr/>
          </p:nvSpPr>
          <p:spPr bwMode="auto">
            <a:xfrm flipV="1">
              <a:off x="5148064" y="1844142"/>
              <a:ext cx="935037" cy="15867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 flipV="1">
              <a:off x="6083101" y="1844142"/>
              <a:ext cx="720725" cy="0"/>
            </a:xfrm>
            <a:prstGeom prst="line">
              <a:avLst/>
            </a:prstGeom>
            <a:noFill/>
            <a:ln w="635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2" name="Image 23" descr="pt9-02 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398884"/>
            <a:ext cx="2354872" cy="245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172791"/>
            <a:ext cx="5165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>
                <a:latin typeface="Calibri" pitchFamily="34" charset="0"/>
              </a:rPr>
              <a:t>-deposition of Pd/Al/Pd (5/48/7 nm</a:t>
            </a:r>
            <a:r>
              <a:rPr lang="fr-FR" dirty="0" smtClean="0">
                <a:latin typeface="Calibri" pitchFamily="34" charset="0"/>
              </a:rPr>
              <a:t>)</a:t>
            </a:r>
            <a:r>
              <a:rPr lang="hu-HU" dirty="0" smtClean="0">
                <a:latin typeface="Calibri" pitchFamily="34" charset="0"/>
              </a:rPr>
              <a:t>, </a:t>
            </a:r>
            <a:r>
              <a:rPr lang="hu-HU" dirty="0" err="1" smtClean="0">
                <a:latin typeface="Calibri" pitchFamily="34" charset="0"/>
              </a:rPr>
              <a:t>then</a:t>
            </a:r>
            <a:r>
              <a:rPr lang="hu-HU" dirty="0" smtClean="0">
                <a:latin typeface="Calibri" pitchFamily="34" charset="0"/>
              </a:rPr>
              <a:t> </a:t>
            </a:r>
            <a:r>
              <a:rPr lang="hu-HU" dirty="0" err="1" smtClean="0">
                <a:latin typeface="Calibri" pitchFamily="34" charset="0"/>
              </a:rPr>
              <a:t>Sn</a:t>
            </a:r>
            <a:r>
              <a:rPr lang="hu-HU" dirty="0" smtClean="0">
                <a:latin typeface="Calibri" pitchFamily="34" charset="0"/>
              </a:rPr>
              <a:t> (10 nm)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32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8" y="-13736"/>
            <a:ext cx="6315000" cy="2969756"/>
          </a:xfrm>
          <a:prstGeom prst="rect">
            <a:avLst/>
          </a:prstGeom>
        </p:spPr>
      </p:pic>
      <p:sp>
        <p:nvSpPr>
          <p:cNvPr id="4100" name="ZoneTexte 17"/>
          <p:cNvSpPr txBox="1">
            <a:spLocks noChangeArrowheads="1"/>
          </p:cNvSpPr>
          <p:nvPr/>
        </p:nvSpPr>
        <p:spPr bwMode="auto">
          <a:xfrm>
            <a:off x="4644008" y="178792"/>
            <a:ext cx="112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>
                <a:solidFill>
                  <a:schemeClr val="bg1"/>
                </a:solidFill>
              </a:rPr>
              <a:t>T=50 mK</a:t>
            </a:r>
          </a:p>
        </p:txBody>
      </p:sp>
      <p:cxnSp>
        <p:nvCxnSpPr>
          <p:cNvPr id="17" name="Egyenes összekötő 16"/>
          <p:cNvCxnSpPr/>
          <p:nvPr/>
        </p:nvCxnSpPr>
        <p:spPr>
          <a:xfrm>
            <a:off x="5940152" y="71512"/>
            <a:ext cx="0" cy="2565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71512"/>
            <a:ext cx="3062234" cy="2349376"/>
          </a:xfrm>
          <a:prstGeom prst="rect">
            <a:avLst/>
          </a:prstGeom>
        </p:spPr>
      </p:pic>
      <p:grpSp>
        <p:nvGrpSpPr>
          <p:cNvPr id="52" name="Csoportba foglalás 51"/>
          <p:cNvGrpSpPr/>
          <p:nvPr/>
        </p:nvGrpSpPr>
        <p:grpSpPr>
          <a:xfrm>
            <a:off x="130655" y="621561"/>
            <a:ext cx="6219841" cy="5508049"/>
            <a:chOff x="130655" y="621561"/>
            <a:chExt cx="6219841" cy="5508049"/>
          </a:xfrm>
        </p:grpSpPr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655" y="3478530"/>
              <a:ext cx="6219841" cy="2651080"/>
            </a:xfrm>
            <a:prstGeom prst="rect">
              <a:avLst/>
            </a:prstGeom>
          </p:spPr>
        </p:pic>
        <p:cxnSp>
          <p:nvCxnSpPr>
            <p:cNvPr id="20" name="Egyenes összekötő 19"/>
            <p:cNvCxnSpPr/>
            <p:nvPr/>
          </p:nvCxnSpPr>
          <p:spPr>
            <a:xfrm flipH="1">
              <a:off x="661864" y="630040"/>
              <a:ext cx="568863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4"/>
            <p:cNvCxnSpPr/>
            <p:nvPr/>
          </p:nvCxnSpPr>
          <p:spPr>
            <a:xfrm>
              <a:off x="5031344" y="630040"/>
              <a:ext cx="0" cy="4384298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6"/>
            <p:cNvCxnSpPr/>
            <p:nvPr/>
          </p:nvCxnSpPr>
          <p:spPr>
            <a:xfrm>
              <a:off x="4684952" y="630040"/>
              <a:ext cx="0" cy="4174030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43"/>
            <p:cNvCxnSpPr/>
            <p:nvPr/>
          </p:nvCxnSpPr>
          <p:spPr>
            <a:xfrm>
              <a:off x="4455280" y="630040"/>
              <a:ext cx="0" cy="3748712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48"/>
            <p:cNvCxnSpPr/>
            <p:nvPr/>
          </p:nvCxnSpPr>
          <p:spPr>
            <a:xfrm>
              <a:off x="4167248" y="630040"/>
              <a:ext cx="0" cy="3519040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/>
            <p:cNvCxnSpPr/>
            <p:nvPr/>
          </p:nvCxnSpPr>
          <p:spPr>
            <a:xfrm>
              <a:off x="3923928" y="621561"/>
              <a:ext cx="0" cy="3326358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/>
            <p:nvPr/>
          </p:nvCxnSpPr>
          <p:spPr>
            <a:xfrm>
              <a:off x="3690488" y="630040"/>
              <a:ext cx="0" cy="3159000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zövegdoboz 14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71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9040"/>
            <a:ext cx="4643437" cy="2779744"/>
          </a:xfrm>
          <a:prstGeom prst="rect">
            <a:avLst/>
          </a:prstGeom>
        </p:spPr>
      </p:pic>
      <p:grpSp>
        <p:nvGrpSpPr>
          <p:cNvPr id="5122" name="Groupe 1"/>
          <p:cNvGrpSpPr>
            <a:grpSpLocks/>
          </p:cNvGrpSpPr>
          <p:nvPr/>
        </p:nvGrpSpPr>
        <p:grpSpPr bwMode="auto">
          <a:xfrm>
            <a:off x="250825" y="333375"/>
            <a:ext cx="5668963" cy="3571875"/>
            <a:chOff x="1403350" y="0"/>
            <a:chExt cx="6057900" cy="3924300"/>
          </a:xfrm>
        </p:grpSpPr>
        <p:pic>
          <p:nvPicPr>
            <p:cNvPr id="5140" name="Image 15" descr="Graph2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0"/>
              <a:ext cx="6057900" cy="392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 rot="5400000">
              <a:off x="1079855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/>
            <p:cNvCxnSpPr/>
            <p:nvPr/>
          </p:nvCxnSpPr>
          <p:spPr>
            <a:xfrm rot="5400000">
              <a:off x="1397084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rot="5400000">
              <a:off x="1727886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5400000">
              <a:off x="2302970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2952698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4142281" y="1845294"/>
              <a:ext cx="42905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6163402" y="1881048"/>
              <a:ext cx="936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5400000">
              <a:off x="5551998" y="1844422"/>
              <a:ext cx="86334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>
              <a:off x="4932502" y="1817388"/>
              <a:ext cx="5755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4" name="ZoneTexte 13"/>
          <p:cNvSpPr txBox="1">
            <a:spLocks noChangeArrowheads="1"/>
          </p:cNvSpPr>
          <p:nvPr/>
        </p:nvSpPr>
        <p:spPr bwMode="auto">
          <a:xfrm>
            <a:off x="0" y="90488"/>
            <a:ext cx="3143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dirty="0"/>
              <a:t>Fabry-Pérot interference:</a:t>
            </a:r>
          </a:p>
        </p:txBody>
      </p:sp>
      <p:sp>
        <p:nvSpPr>
          <p:cNvPr id="5125" name="ZoneTexte 14"/>
          <p:cNvSpPr txBox="1">
            <a:spLocks noChangeArrowheads="1"/>
          </p:cNvSpPr>
          <p:nvPr/>
        </p:nvSpPr>
        <p:spPr bwMode="auto">
          <a:xfrm>
            <a:off x="5429250" y="4437063"/>
            <a:ext cx="3714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Distance between interference positions: </a:t>
            </a:r>
          </a:p>
          <a:p>
            <a:pPr eaLnBrk="1" hangingPunct="1"/>
            <a:r>
              <a:rPr lang="el-GR" sz="1400"/>
              <a:t>Δ</a:t>
            </a:r>
            <a:r>
              <a:rPr lang="fr-FR" sz="1400"/>
              <a:t>Vg = 2-5 V, which corresponds to</a:t>
            </a:r>
          </a:p>
          <a:p>
            <a:pPr eaLnBrk="1" hangingPunct="1"/>
            <a:r>
              <a:rPr lang="fr-FR" sz="1400"/>
              <a:t> 10-15 mV in V</a:t>
            </a:r>
            <a:r>
              <a:rPr lang="fr-FR" sz="1400" baseline="-25000"/>
              <a:t>bias</a:t>
            </a:r>
            <a:r>
              <a:rPr lang="fr-FR" sz="1400"/>
              <a:t> .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 rot="10800000">
            <a:off x="4643438" y="4786313"/>
            <a:ext cx="714375" cy="1587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5129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10795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ZoneTexte 21"/>
          <p:cNvSpPr txBox="1">
            <a:spLocks noChangeArrowheads="1"/>
          </p:cNvSpPr>
          <p:nvPr/>
        </p:nvSpPr>
        <p:spPr bwMode="auto">
          <a:xfrm>
            <a:off x="5940425" y="2443163"/>
            <a:ext cx="1042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- fit with:</a:t>
            </a:r>
          </a:p>
        </p:txBody>
      </p:sp>
      <p:sp>
        <p:nvSpPr>
          <p:cNvPr id="513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5132" name="Picture 2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187166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341438"/>
            <a:ext cx="23034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35" name="Rectangle 26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513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5137" name="Picture 2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3141663"/>
            <a:ext cx="12239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5139" name="Picture 2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295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zövegdoboz 29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48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764512" y="215415"/>
            <a:ext cx="7345363" cy="3367088"/>
            <a:chOff x="0" y="3429000"/>
            <a:chExt cx="7345363" cy="3367088"/>
          </a:xfrm>
        </p:grpSpPr>
        <p:grpSp>
          <p:nvGrpSpPr>
            <p:cNvPr id="4099" name="Groupe 7"/>
            <p:cNvGrpSpPr>
              <a:grpSpLocks/>
            </p:cNvGrpSpPr>
            <p:nvPr/>
          </p:nvGrpSpPr>
          <p:grpSpPr bwMode="auto">
            <a:xfrm>
              <a:off x="0" y="3429000"/>
              <a:ext cx="7345363" cy="3367088"/>
              <a:chOff x="250825" y="0"/>
              <a:chExt cx="7345511" cy="3366840"/>
            </a:xfrm>
          </p:grpSpPr>
          <p:pic>
            <p:nvPicPr>
              <p:cNvPr id="4103" name="Image 2" descr="Graph2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0"/>
                <a:ext cx="7345511" cy="3163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4" name="ZoneTexte 5"/>
              <p:cNvSpPr txBox="1">
                <a:spLocks noChangeArrowheads="1"/>
              </p:cNvSpPr>
              <p:nvPr/>
            </p:nvSpPr>
            <p:spPr bwMode="auto">
              <a:xfrm>
                <a:off x="3275856" y="2996952"/>
                <a:ext cx="1657350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>
                    <a:latin typeface="Calibri" pitchFamily="34" charset="0"/>
                  </a:rPr>
                  <a:t>V bias (mV)</a:t>
                </a:r>
              </a:p>
            </p:txBody>
          </p:sp>
        </p:grpSp>
        <p:sp>
          <p:nvSpPr>
            <p:cNvPr id="4100" name="ZoneTexte 7"/>
            <p:cNvSpPr txBox="1">
              <a:spLocks noChangeArrowheads="1"/>
            </p:cNvSpPr>
            <p:nvPr/>
          </p:nvSpPr>
          <p:spPr bwMode="auto">
            <a:xfrm>
              <a:off x="4846638" y="5373688"/>
              <a:ext cx="3016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Calibri" pitchFamily="34" charset="0"/>
                </a:rPr>
                <a:t>1</a:t>
              </a:r>
            </a:p>
          </p:txBody>
        </p:sp>
        <p:sp>
          <p:nvSpPr>
            <p:cNvPr id="4101" name="ZoneTexte 8"/>
            <p:cNvSpPr txBox="1">
              <a:spLocks noChangeArrowheads="1"/>
            </p:cNvSpPr>
            <p:nvPr/>
          </p:nvSpPr>
          <p:spPr bwMode="auto">
            <a:xfrm>
              <a:off x="5867400" y="5300663"/>
              <a:ext cx="303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Calibri" pitchFamily="34" charset="0"/>
                </a:rPr>
                <a:t>2</a:t>
              </a:r>
            </a:p>
          </p:txBody>
        </p:sp>
        <p:sp>
          <p:nvSpPr>
            <p:cNvPr id="4102" name="ZoneTexte 9"/>
            <p:cNvSpPr txBox="1">
              <a:spLocks noChangeArrowheads="1"/>
            </p:cNvSpPr>
            <p:nvPr/>
          </p:nvSpPr>
          <p:spPr bwMode="auto">
            <a:xfrm>
              <a:off x="6732588" y="5229225"/>
              <a:ext cx="3016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>
                  <a:latin typeface="Calibri" pitchFamily="34" charset="0"/>
                </a:rPr>
                <a:t>3</a:t>
              </a: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44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29"/>
          <p:cNvGrpSpPr>
            <a:grpSpLocks/>
          </p:cNvGrpSpPr>
          <p:nvPr/>
        </p:nvGrpSpPr>
        <p:grpSpPr bwMode="auto">
          <a:xfrm>
            <a:off x="0" y="0"/>
            <a:ext cx="5816600" cy="3384550"/>
            <a:chOff x="0" y="0"/>
            <a:chExt cx="5817308" cy="3384616"/>
          </a:xfrm>
        </p:grpSpPr>
        <p:pic>
          <p:nvPicPr>
            <p:cNvPr id="8218" name="Image 1" descr="Andreev peaks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17308" cy="338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 rot="5400000">
              <a:off x="1979876" y="1484342"/>
              <a:ext cx="431808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/>
            <p:cNvCxnSpPr/>
            <p:nvPr/>
          </p:nvCxnSpPr>
          <p:spPr>
            <a:xfrm rot="5400000">
              <a:off x="1363057" y="1340670"/>
              <a:ext cx="433396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rot="5400000">
              <a:off x="1116171" y="1268438"/>
              <a:ext cx="431808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5400000">
              <a:off x="1003444" y="1196998"/>
              <a:ext cx="431808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922472" y="1196998"/>
              <a:ext cx="431808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5400000">
              <a:off x="858965" y="1222399"/>
              <a:ext cx="431808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95" name="ZoneTexte 9"/>
          <p:cNvSpPr txBox="1">
            <a:spLocks noChangeArrowheads="1"/>
          </p:cNvSpPr>
          <p:nvPr/>
        </p:nvSpPr>
        <p:spPr bwMode="auto">
          <a:xfrm>
            <a:off x="5822950" y="182349"/>
            <a:ext cx="30701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Multiple Andreev reflections</a:t>
            </a:r>
            <a:r>
              <a:rPr lang="fr-FR" dirty="0" smtClean="0"/>
              <a:t>:</a:t>
            </a:r>
            <a:endParaRPr lang="hu-HU" dirty="0" smtClean="0"/>
          </a:p>
          <a:p>
            <a:pPr eaLnBrk="1" hangingPunct="1"/>
            <a:r>
              <a:rPr lang="hu-HU" dirty="0" smtClean="0"/>
              <a:t>(</a:t>
            </a:r>
            <a:r>
              <a:rPr lang="hu-HU" dirty="0" err="1" smtClean="0"/>
              <a:t>highly</a:t>
            </a:r>
            <a:r>
              <a:rPr lang="hu-HU" dirty="0" smtClean="0"/>
              <a:t> </a:t>
            </a:r>
            <a:r>
              <a:rPr lang="hu-HU" dirty="0" err="1" smtClean="0"/>
              <a:t>transparent</a:t>
            </a:r>
            <a:r>
              <a:rPr lang="hu-HU" dirty="0" smtClean="0"/>
              <a:t> </a:t>
            </a:r>
            <a:r>
              <a:rPr lang="hu-HU" dirty="0" err="1" smtClean="0"/>
              <a:t>junction</a:t>
            </a:r>
            <a:r>
              <a:rPr lang="hu-HU" dirty="0" smtClean="0"/>
              <a:t>)</a:t>
            </a:r>
            <a:endParaRPr lang="fr-FR" dirty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819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981075"/>
            <a:ext cx="26241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ZoneTexte 12"/>
          <p:cNvSpPr txBox="1">
            <a:spLocks noChangeArrowheads="1"/>
          </p:cNvSpPr>
          <p:nvPr/>
        </p:nvSpPr>
        <p:spPr bwMode="auto">
          <a:xfrm>
            <a:off x="6372225" y="1773238"/>
            <a:ext cx="22240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1	0.093 mV</a:t>
            </a:r>
          </a:p>
          <a:p>
            <a:pPr eaLnBrk="1" hangingPunct="1"/>
            <a:r>
              <a:rPr lang="fr-FR"/>
              <a:t>2	0.045 mV</a:t>
            </a:r>
          </a:p>
          <a:p>
            <a:pPr eaLnBrk="1" hangingPunct="1"/>
            <a:r>
              <a:rPr lang="fr-FR"/>
              <a:t>3	0.031 mV</a:t>
            </a:r>
          </a:p>
          <a:p>
            <a:pPr eaLnBrk="1" hangingPunct="1"/>
            <a:r>
              <a:rPr lang="fr-FR"/>
              <a:t>4	0.023 mV</a:t>
            </a:r>
          </a:p>
          <a:p>
            <a:pPr eaLnBrk="1" hangingPunct="1"/>
            <a:r>
              <a:rPr lang="fr-FR"/>
              <a:t>5	0.018 mV</a:t>
            </a:r>
          </a:p>
          <a:p>
            <a:pPr eaLnBrk="1" hangingPunct="1"/>
            <a:r>
              <a:rPr lang="fr-FR"/>
              <a:t>6	0.0155 mV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5400000" flipH="1" flipV="1">
            <a:off x="6876256" y="4148932"/>
            <a:ext cx="1152525" cy="1588"/>
          </a:xfrm>
          <a:prstGeom prst="straightConnector1">
            <a:avLst/>
          </a:prstGeom>
          <a:ln w="254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ZoneTexte 18"/>
          <p:cNvSpPr txBox="1">
            <a:spLocks noChangeArrowheads="1"/>
          </p:cNvSpPr>
          <p:nvPr/>
        </p:nvSpPr>
        <p:spPr bwMode="auto">
          <a:xfrm>
            <a:off x="6227763" y="4868863"/>
            <a:ext cx="2665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Corrected bias voltages</a:t>
            </a:r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8202" name="Rectangle 7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03" name="Rectangle 8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pSp>
        <p:nvGrpSpPr>
          <p:cNvPr id="8206" name="Groupe 28"/>
          <p:cNvGrpSpPr>
            <a:grpSpLocks/>
          </p:cNvGrpSpPr>
          <p:nvPr/>
        </p:nvGrpSpPr>
        <p:grpSpPr bwMode="auto">
          <a:xfrm>
            <a:off x="250825" y="3860800"/>
            <a:ext cx="5041900" cy="1169988"/>
            <a:chOff x="251520" y="3673592"/>
            <a:chExt cx="5040560" cy="1169541"/>
          </a:xfrm>
        </p:grpSpPr>
        <p:pic>
          <p:nvPicPr>
            <p:cNvPr id="8215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9" y="3673592"/>
              <a:ext cx="3816423" cy="36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077072"/>
              <a:ext cx="1440160" cy="31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10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509120"/>
              <a:ext cx="5040560" cy="33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7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5373688"/>
            <a:ext cx="18732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5732463"/>
            <a:ext cx="25923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6165850"/>
            <a:ext cx="14398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8211" name="Rectangle 16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13" name="Rectangle 18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hu-HU"/>
          </a:p>
        </p:txBody>
      </p:sp>
      <p:sp>
        <p:nvSpPr>
          <p:cNvPr id="8214" name="ZoneTexte 39"/>
          <p:cNvSpPr txBox="1">
            <a:spLocks noChangeArrowheads="1"/>
          </p:cNvSpPr>
          <p:nvPr/>
        </p:nvSpPr>
        <p:spPr bwMode="auto">
          <a:xfrm>
            <a:off x="3348038" y="549275"/>
            <a:ext cx="1096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/>
              <a:t>V</a:t>
            </a:r>
            <a:r>
              <a:rPr lang="fr-FR" baseline="-25000"/>
              <a:t>g</a:t>
            </a:r>
            <a:r>
              <a:rPr lang="fr-FR"/>
              <a:t> = 30V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70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2"/>
          <p:cNvSpPr txBox="1">
            <a:spLocks noChangeArrowheads="1"/>
          </p:cNvSpPr>
          <p:nvPr/>
        </p:nvSpPr>
        <p:spPr bwMode="auto">
          <a:xfrm>
            <a:off x="214313" y="142875"/>
            <a:ext cx="36242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/>
              <a:t>Temperature dependence (Vg = 30V):</a:t>
            </a:r>
          </a:p>
        </p:txBody>
      </p:sp>
      <p:pic>
        <p:nvPicPr>
          <p:cNvPr id="9219" name="Image 2" descr="T dependenc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0704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 6" descr="first dip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3702050"/>
            <a:ext cx="3599631" cy="27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7" descr="Andreev peak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75" y="620713"/>
            <a:ext cx="40481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70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 3" descr="Vg dependence_corrected_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87279"/>
            <a:ext cx="4443570" cy="3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e 11"/>
          <p:cNvGrpSpPr>
            <a:grpSpLocks/>
          </p:cNvGrpSpPr>
          <p:nvPr/>
        </p:nvGrpSpPr>
        <p:grpSpPr bwMode="auto">
          <a:xfrm>
            <a:off x="1771650" y="20638"/>
            <a:ext cx="7192963" cy="2832100"/>
            <a:chOff x="755650" y="20638"/>
            <a:chExt cx="7192963" cy="2832100"/>
          </a:xfrm>
        </p:grpSpPr>
        <p:pic>
          <p:nvPicPr>
            <p:cNvPr id="2055" name="Image 2" descr="Vg dependence_corrected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0638"/>
              <a:ext cx="7192963" cy="283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Connecteur droit 5"/>
            <p:cNvCxnSpPr/>
            <p:nvPr/>
          </p:nvCxnSpPr>
          <p:spPr>
            <a:xfrm rot="5400000">
              <a:off x="6392863" y="1246188"/>
              <a:ext cx="23495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5400000">
              <a:off x="1597025" y="1246188"/>
              <a:ext cx="2349500" cy="0"/>
            </a:xfrm>
            <a:prstGeom prst="line">
              <a:avLst/>
            </a:prstGeom>
            <a:ln w="254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rot="5400000">
              <a:off x="4000500" y="1246188"/>
              <a:ext cx="23495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4" name="ZoneTexte 10"/>
          <p:cNvSpPr txBox="1">
            <a:spLocks noChangeArrowheads="1"/>
          </p:cNvSpPr>
          <p:nvPr/>
        </p:nvSpPr>
        <p:spPr bwMode="auto">
          <a:xfrm>
            <a:off x="34925" y="0"/>
            <a:ext cx="18272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/>
              <a:t>Corrected </a:t>
            </a:r>
          </a:p>
          <a:p>
            <a:pPr eaLnBrk="1" hangingPunct="1"/>
            <a:r>
              <a:rPr lang="fr-FR" sz="1600"/>
              <a:t>gate map, </a:t>
            </a:r>
          </a:p>
          <a:p>
            <a:pPr eaLnBrk="1" hangingPunct="1"/>
            <a:endParaRPr lang="fr-FR" sz="1600"/>
          </a:p>
          <a:p>
            <a:pPr eaLnBrk="1" hangingPunct="1"/>
            <a:r>
              <a:rPr lang="fr-FR" sz="1600"/>
              <a:t>showing the </a:t>
            </a:r>
          </a:p>
          <a:p>
            <a:pPr eaLnBrk="1" hangingPunct="1"/>
            <a:r>
              <a:rPr lang="fr-FR" sz="1600"/>
              <a:t>gate dependence </a:t>
            </a:r>
          </a:p>
          <a:p>
            <a:pPr eaLnBrk="1" hangingPunct="1"/>
            <a:r>
              <a:rPr lang="fr-FR" sz="1600"/>
              <a:t>of the dip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13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60" y="21608"/>
            <a:ext cx="6237324" cy="3236794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rot="5400000">
            <a:off x="5814373" y="1641701"/>
            <a:ext cx="295275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>
            <a:off x="3616325" y="1641701"/>
            <a:ext cx="2952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333976"/>
            <a:ext cx="4968552" cy="29883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7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42875" y="357188"/>
            <a:ext cx="1127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B = 0 mT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3500438"/>
            <a:ext cx="1255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B = 20 mT</a:t>
            </a:r>
          </a:p>
        </p:txBody>
      </p:sp>
      <p:pic>
        <p:nvPicPr>
          <p:cNvPr id="6148" name="Image 5" descr="Vg dependence 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4" y="3870325"/>
            <a:ext cx="7858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 6" descr="Vg dependenc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726593"/>
            <a:ext cx="78581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042291"/>
            <a:ext cx="894231" cy="16298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33131"/>
            <a:ext cx="879808" cy="159375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99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8" descr="Batch3A_Raman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284663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2" descr="litho_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836613"/>
            <a:ext cx="216058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1149350" y="2205038"/>
            <a:ext cx="341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/>
              <a:t>gr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862013" y="1247775"/>
            <a:ext cx="554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1"/>
              <a:t>SiO</a:t>
            </a:r>
            <a:r>
              <a:rPr lang="fr-FR" sz="1400" b="1" baseline="-25000"/>
              <a:t>2</a:t>
            </a:r>
            <a:endParaRPr lang="fr-FR" sz="1400" b="1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2446338" y="1773238"/>
            <a:ext cx="1223962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2446338" y="1196975"/>
            <a:ext cx="12969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400" b="1"/>
              <a:t>e-beam lithography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6588125" y="620713"/>
            <a:ext cx="25558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sz="1600">
                <a:solidFill>
                  <a:srgbClr val="800000"/>
                </a:solidFill>
              </a:rPr>
              <a:t>Ti/Nb/Au (5/40/10 nm) is deposited in a last lithographic step (PTA)</a:t>
            </a:r>
          </a:p>
          <a:p>
            <a:pPr eaLnBrk="1" hangingPunct="1">
              <a:spcBef>
                <a:spcPct val="50000"/>
              </a:spcBef>
            </a:pPr>
            <a:r>
              <a:rPr lang="fr-FR" sz="1600">
                <a:solidFill>
                  <a:srgbClr val="800000"/>
                </a:solidFill>
              </a:rPr>
              <a:t>(</a:t>
            </a:r>
            <a:r>
              <a:rPr lang="fr-FR" sz="1400">
                <a:solidFill>
                  <a:srgbClr val="800000"/>
                </a:solidFill>
              </a:rPr>
              <a:t>PMMA 4%, </a:t>
            </a:r>
            <a:r>
              <a:rPr lang="en-GB" sz="1400">
                <a:solidFill>
                  <a:srgbClr val="800000"/>
                </a:solidFill>
              </a:rPr>
              <a:t>D = 260 µC/cm</a:t>
            </a:r>
            <a:r>
              <a:rPr lang="en-GB" sz="1400" baseline="30000">
                <a:solidFill>
                  <a:srgbClr val="800000"/>
                </a:solidFill>
              </a:rPr>
              <a:t>2</a:t>
            </a:r>
            <a:r>
              <a:rPr lang="en-GB" sz="1400">
                <a:solidFill>
                  <a:srgbClr val="800000"/>
                </a:solidFill>
              </a:rPr>
              <a:t>, I = 50 pA</a:t>
            </a:r>
            <a:r>
              <a:rPr lang="fr-FR">
                <a:solidFill>
                  <a:srgbClr val="800000"/>
                </a:solidFill>
              </a:rPr>
              <a:t> </a:t>
            </a:r>
            <a:r>
              <a:rPr lang="fr-FR" sz="160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4105" name="Picture 21" descr="Batch 3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1738" y="549275"/>
            <a:ext cx="289718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957638" y="692150"/>
            <a:ext cx="912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1"/>
              <a:t>Ti/Nb/Au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3974"/>
            <a:ext cx="6229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Goal</a:t>
            </a:r>
            <a:r>
              <a:rPr lang="hu-HU" sz="1600" dirty="0" smtClean="0"/>
              <a:t>: </a:t>
            </a:r>
            <a:r>
              <a:rPr lang="hu-HU" sz="1600" dirty="0" err="1" smtClean="0"/>
              <a:t>study</a:t>
            </a:r>
            <a:r>
              <a:rPr lang="hu-HU" sz="1600" dirty="0" smtClean="0"/>
              <a:t> </a:t>
            </a:r>
            <a:r>
              <a:rPr lang="hu-HU" sz="1600" dirty="0" err="1" smtClean="0"/>
              <a:t>superconducting</a:t>
            </a:r>
            <a:r>
              <a:rPr lang="hu-HU" sz="1600" dirty="0" smtClean="0"/>
              <a:t> </a:t>
            </a:r>
            <a:r>
              <a:rPr lang="hu-HU" sz="1600" dirty="0" err="1" smtClean="0"/>
              <a:t>proximity</a:t>
            </a:r>
            <a:r>
              <a:rPr lang="hu-HU" sz="1600" dirty="0" smtClean="0"/>
              <a:t> </a:t>
            </a:r>
            <a:r>
              <a:rPr lang="hu-HU" sz="1600" dirty="0" err="1" smtClean="0"/>
              <a:t>effect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graphene</a:t>
            </a:r>
            <a:endParaRPr lang="hu-HU" sz="16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2"/>
          <p:cNvSpPr txBox="1">
            <a:spLocks noChangeArrowheads="1"/>
          </p:cNvSpPr>
          <p:nvPr/>
        </p:nvSpPr>
        <p:spPr bwMode="auto">
          <a:xfrm>
            <a:off x="214313" y="142875"/>
            <a:ext cx="83920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1600" b="1" dirty="0"/>
              <a:t>M</a:t>
            </a:r>
            <a:r>
              <a:rPr lang="fr-FR" sz="1600" b="1" dirty="0" smtClean="0"/>
              <a:t>agnetic </a:t>
            </a:r>
            <a:r>
              <a:rPr lang="fr-FR" sz="1600" b="1" dirty="0"/>
              <a:t>field dependence </a:t>
            </a:r>
            <a:r>
              <a:rPr lang="hu-HU" sz="1600" b="1" dirty="0" err="1" smtClean="0"/>
              <a:t>close</a:t>
            </a:r>
            <a:r>
              <a:rPr lang="hu-HU" sz="1600" b="1" dirty="0" smtClean="0"/>
              <a:t> (</a:t>
            </a:r>
            <a:r>
              <a:rPr lang="fr-FR" sz="1600" b="1" dirty="0"/>
              <a:t>Vg = </a:t>
            </a:r>
            <a:r>
              <a:rPr lang="hu-HU" sz="1600" b="1" dirty="0" smtClean="0"/>
              <a:t>-2</a:t>
            </a:r>
            <a:r>
              <a:rPr lang="fr-FR" sz="1600" b="1" dirty="0" smtClean="0"/>
              <a:t>0V</a:t>
            </a:r>
            <a:r>
              <a:rPr lang="hu-HU" sz="1600" b="1" dirty="0" smtClean="0"/>
              <a:t>) and </a:t>
            </a:r>
            <a:r>
              <a:rPr lang="fr-FR" sz="1600" b="1" dirty="0" smtClean="0"/>
              <a:t>far </a:t>
            </a:r>
            <a:r>
              <a:rPr lang="fr-FR" sz="1600" b="1" dirty="0"/>
              <a:t>from the Dirac point (Vg = 30V):</a:t>
            </a:r>
          </a:p>
        </p:txBody>
      </p:sp>
      <p:pic>
        <p:nvPicPr>
          <p:cNvPr id="18435" name="Image 5" descr="Vg_-20V 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9" y="3429000"/>
            <a:ext cx="5468416" cy="28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6" descr="Vg_30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8" y="548680"/>
            <a:ext cx="5468417" cy="288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ZoneTexte 7"/>
          <p:cNvSpPr txBox="1">
            <a:spLocks noChangeArrowheads="1"/>
          </p:cNvSpPr>
          <p:nvPr/>
        </p:nvSpPr>
        <p:spPr bwMode="auto">
          <a:xfrm>
            <a:off x="5868144" y="476672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V</a:t>
            </a:r>
            <a:r>
              <a:rPr lang="fr-FR" baseline="-25000" dirty="0"/>
              <a:t>g</a:t>
            </a:r>
            <a:r>
              <a:rPr lang="fr-FR" dirty="0"/>
              <a:t> = 30 V</a:t>
            </a:r>
          </a:p>
        </p:txBody>
      </p:sp>
      <p:sp>
        <p:nvSpPr>
          <p:cNvPr id="18438" name="ZoneTexte 8"/>
          <p:cNvSpPr txBox="1">
            <a:spLocks noChangeArrowheads="1"/>
          </p:cNvSpPr>
          <p:nvPr/>
        </p:nvSpPr>
        <p:spPr bwMode="auto">
          <a:xfrm>
            <a:off x="5868144" y="3484885"/>
            <a:ext cx="1238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dirty="0"/>
              <a:t>V</a:t>
            </a:r>
            <a:r>
              <a:rPr lang="fr-FR" baseline="-25000" dirty="0"/>
              <a:t>g</a:t>
            </a:r>
            <a:r>
              <a:rPr lang="fr-FR" dirty="0"/>
              <a:t> = -20 V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321" y="4005064"/>
            <a:ext cx="872596" cy="214182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892" y="970402"/>
            <a:ext cx="872596" cy="209855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96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60648"/>
            <a:ext cx="73083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00FF"/>
                </a:solidFill>
              </a:rPr>
              <a:t>Summary</a:t>
            </a:r>
            <a:r>
              <a:rPr lang="hu-HU" b="1" dirty="0" smtClean="0"/>
              <a:t>:</a:t>
            </a:r>
          </a:p>
          <a:p>
            <a:endParaRPr lang="hu-HU" b="1" dirty="0" smtClean="0"/>
          </a:p>
          <a:p>
            <a:endParaRPr lang="hu-HU" b="1" dirty="0"/>
          </a:p>
          <a:p>
            <a:pPr marL="285750" indent="-285750" algn="just">
              <a:buFontTx/>
              <a:buChar char="-"/>
            </a:pPr>
            <a:r>
              <a:rPr lang="hu-HU" dirty="0" err="1" smtClean="0"/>
              <a:t>fabrication</a:t>
            </a:r>
            <a:r>
              <a:rPr lang="hu-HU" dirty="0" smtClean="0"/>
              <a:t> of </a:t>
            </a:r>
            <a:r>
              <a:rPr lang="hu-HU" dirty="0" err="1" smtClean="0"/>
              <a:t>highly</a:t>
            </a:r>
            <a:r>
              <a:rPr lang="hu-HU" dirty="0" smtClean="0"/>
              <a:t> </a:t>
            </a:r>
            <a:r>
              <a:rPr lang="hu-HU" dirty="0" err="1" smtClean="0"/>
              <a:t>transparent</a:t>
            </a:r>
            <a:r>
              <a:rPr lang="hu-HU" dirty="0" smtClean="0"/>
              <a:t> </a:t>
            </a:r>
            <a:r>
              <a:rPr lang="hu-HU" b="1" dirty="0" smtClean="0"/>
              <a:t>S-G-S </a:t>
            </a:r>
            <a:r>
              <a:rPr lang="hu-HU" b="1" dirty="0" err="1" smtClean="0"/>
              <a:t>junctions</a:t>
            </a:r>
            <a:r>
              <a:rPr lang="hu-HU" b="1" dirty="0" smtClean="0"/>
              <a:t> </a:t>
            </a:r>
            <a:r>
              <a:rPr lang="hu-HU" b="1" dirty="0" err="1" smtClean="0"/>
              <a:t>using</a:t>
            </a:r>
            <a:r>
              <a:rPr lang="hu-HU" b="1" dirty="0" smtClean="0"/>
              <a:t> </a:t>
            </a:r>
            <a:r>
              <a:rPr lang="hu-HU" b="1" dirty="0" err="1" smtClean="0"/>
              <a:t>tapered</a:t>
            </a:r>
            <a:r>
              <a:rPr lang="hu-HU" b="1" dirty="0" smtClean="0"/>
              <a:t> </a:t>
            </a:r>
            <a:r>
              <a:rPr lang="hu-HU" b="1" dirty="0" err="1" smtClean="0"/>
              <a:t>graphene</a:t>
            </a:r>
            <a:r>
              <a:rPr lang="hu-HU" dirty="0" smtClean="0"/>
              <a:t> </a:t>
            </a:r>
            <a:r>
              <a:rPr lang="hu-HU" dirty="0" err="1" smtClean="0"/>
              <a:t>nanostructures</a:t>
            </a:r>
            <a:r>
              <a:rPr lang="hu-HU" dirty="0" smtClean="0"/>
              <a:t> (</a:t>
            </a:r>
            <a:r>
              <a:rPr lang="hu-HU" dirty="0" err="1" smtClean="0"/>
              <a:t>sharp</a:t>
            </a:r>
            <a:r>
              <a:rPr lang="hu-HU" dirty="0" smtClean="0"/>
              <a:t> </a:t>
            </a:r>
            <a:r>
              <a:rPr lang="hu-HU" dirty="0" err="1" smtClean="0"/>
              <a:t>edges</a:t>
            </a:r>
            <a:r>
              <a:rPr lang="hu-HU" dirty="0" smtClean="0"/>
              <a:t>).</a:t>
            </a:r>
            <a:endParaRPr lang="hu-HU" dirty="0"/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endParaRPr lang="hu-HU" dirty="0"/>
          </a:p>
          <a:p>
            <a:pPr marL="285750" indent="-285750" algn="just">
              <a:buFontTx/>
              <a:buChar char="-"/>
            </a:pPr>
            <a:r>
              <a:rPr lang="hu-HU" dirty="0" err="1" smtClean="0"/>
              <a:t>observation</a:t>
            </a:r>
            <a:r>
              <a:rPr lang="hu-HU" dirty="0" smtClean="0"/>
              <a:t> of a </a:t>
            </a:r>
            <a:r>
              <a:rPr lang="hu-HU" b="1" dirty="0" err="1" smtClean="0"/>
              <a:t>Josephson</a:t>
            </a:r>
            <a:r>
              <a:rPr lang="hu-HU" b="1" dirty="0" smtClean="0"/>
              <a:t> </a:t>
            </a:r>
            <a:r>
              <a:rPr lang="hu-HU" b="1" dirty="0" err="1" smtClean="0"/>
              <a:t>current</a:t>
            </a:r>
            <a:r>
              <a:rPr lang="hu-HU" b="1" dirty="0" smtClean="0"/>
              <a:t> and </a:t>
            </a:r>
            <a:r>
              <a:rPr lang="hu-HU" b="1" dirty="0" err="1" smtClean="0"/>
              <a:t>multiple</a:t>
            </a:r>
            <a:r>
              <a:rPr lang="hu-HU" b="1" dirty="0" smtClean="0"/>
              <a:t> </a:t>
            </a:r>
            <a:r>
              <a:rPr lang="hu-HU" b="1" dirty="0" err="1" smtClean="0"/>
              <a:t>Andreev</a:t>
            </a:r>
            <a:r>
              <a:rPr lang="hu-HU" b="1" dirty="0" smtClean="0"/>
              <a:t> </a:t>
            </a:r>
            <a:r>
              <a:rPr lang="hu-HU" b="1" dirty="0" err="1" smtClean="0"/>
              <a:t>reflections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S-G-S </a:t>
            </a:r>
            <a:r>
              <a:rPr lang="hu-HU" dirty="0" err="1" smtClean="0"/>
              <a:t>junctions</a:t>
            </a:r>
            <a:r>
              <a:rPr lang="hu-HU" dirty="0" smtClean="0"/>
              <a:t> (</a:t>
            </a:r>
            <a:r>
              <a:rPr lang="hu-HU" dirty="0" err="1" smtClean="0"/>
              <a:t>Andreev</a:t>
            </a:r>
            <a:r>
              <a:rPr lang="hu-HU" dirty="0" smtClean="0"/>
              <a:t> </a:t>
            </a:r>
            <a:r>
              <a:rPr lang="hu-HU" dirty="0" err="1" smtClean="0"/>
              <a:t>billiard</a:t>
            </a:r>
            <a:r>
              <a:rPr lang="hu-HU" dirty="0" smtClean="0"/>
              <a:t>).</a:t>
            </a:r>
            <a:endParaRPr lang="hu-HU" dirty="0"/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r>
              <a:rPr lang="hu-HU" b="1" dirty="0" err="1" smtClean="0"/>
              <a:t>modulation</a:t>
            </a:r>
            <a:r>
              <a:rPr lang="hu-HU" b="1" dirty="0"/>
              <a:t> </a:t>
            </a:r>
            <a:r>
              <a:rPr lang="hu-HU" b="1" dirty="0" smtClean="0"/>
              <a:t>of </a:t>
            </a:r>
            <a:r>
              <a:rPr lang="hu-HU" dirty="0" err="1" smtClean="0"/>
              <a:t>both</a:t>
            </a:r>
            <a:r>
              <a:rPr lang="hu-HU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switching</a:t>
            </a:r>
            <a:r>
              <a:rPr lang="hu-HU" b="1" dirty="0" smtClean="0"/>
              <a:t> </a:t>
            </a:r>
            <a:r>
              <a:rPr lang="hu-HU" b="1" dirty="0" err="1" smtClean="0"/>
              <a:t>current</a:t>
            </a:r>
            <a:r>
              <a:rPr lang="hu-HU" b="1" dirty="0" smtClean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normal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r>
              <a:rPr lang="hu-HU" dirty="0" smtClean="0"/>
              <a:t> </a:t>
            </a:r>
            <a:r>
              <a:rPr lang="hu-HU" dirty="0" err="1" smtClean="0"/>
              <a:t>resistance</a:t>
            </a:r>
            <a:r>
              <a:rPr lang="hu-HU" dirty="0" smtClean="0"/>
              <a:t> </a:t>
            </a:r>
            <a:r>
              <a:rPr lang="hu-HU" b="1" dirty="0" err="1" smtClean="0"/>
              <a:t>by</a:t>
            </a:r>
            <a:r>
              <a:rPr lang="hu-HU" b="1" dirty="0" smtClean="0"/>
              <a:t> </a:t>
            </a:r>
            <a:r>
              <a:rPr lang="hu-HU" b="1" dirty="0" err="1" smtClean="0"/>
              <a:t>Fabry-Pérot</a:t>
            </a:r>
            <a:r>
              <a:rPr lang="hu-HU" b="1" dirty="0" smtClean="0"/>
              <a:t> </a:t>
            </a:r>
            <a:r>
              <a:rPr lang="hu-HU" b="1" dirty="0" err="1" smtClean="0"/>
              <a:t>interference</a:t>
            </a:r>
            <a:r>
              <a:rPr lang="hu-HU" b="1" dirty="0" smtClean="0"/>
              <a:t> </a:t>
            </a:r>
            <a:r>
              <a:rPr lang="hu-HU" b="1" dirty="0" smtClean="0">
                <a:sym typeface="Wingdings" pitchFamily="2" charset="2"/>
              </a:rPr>
              <a:t> </a:t>
            </a:r>
            <a:r>
              <a:rPr lang="hu-HU" dirty="0" err="1" smtClean="0">
                <a:sym typeface="Wingdings" pitchFamily="2" charset="2"/>
              </a:rPr>
              <a:t>indicates</a:t>
            </a:r>
            <a:r>
              <a:rPr lang="hu-HU" b="1" dirty="0" smtClean="0">
                <a:sym typeface="Wingdings" pitchFamily="2" charset="2"/>
              </a:rPr>
              <a:t> </a:t>
            </a:r>
            <a:r>
              <a:rPr lang="hu-HU" b="1" dirty="0" err="1" smtClean="0">
                <a:sym typeface="Wingdings" pitchFamily="2" charset="2"/>
              </a:rPr>
              <a:t>quasi-ballistic</a:t>
            </a:r>
            <a:r>
              <a:rPr lang="hu-HU" b="1" dirty="0" smtClean="0">
                <a:sym typeface="Wingdings" pitchFamily="2" charset="2"/>
              </a:rPr>
              <a:t> </a:t>
            </a:r>
            <a:r>
              <a:rPr lang="hu-HU" b="1" dirty="0" err="1" smtClean="0">
                <a:sym typeface="Wingdings" pitchFamily="2" charset="2"/>
              </a:rPr>
              <a:t>transport</a:t>
            </a:r>
            <a:r>
              <a:rPr lang="hu-HU" b="1" dirty="0" smtClean="0">
                <a:sym typeface="Wingdings" pitchFamily="2" charset="2"/>
              </a:rPr>
              <a:t> </a:t>
            </a:r>
            <a:r>
              <a:rPr lang="hu-HU" dirty="0"/>
              <a:t>(T = </a:t>
            </a:r>
            <a:r>
              <a:rPr lang="hu-HU" dirty="0" smtClean="0"/>
              <a:t>50 </a:t>
            </a:r>
            <a:r>
              <a:rPr lang="hu-HU" dirty="0" err="1" smtClean="0"/>
              <a:t>mK</a:t>
            </a:r>
            <a:r>
              <a:rPr lang="hu-HU" dirty="0" smtClean="0"/>
              <a:t>). </a:t>
            </a:r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r>
              <a:rPr lang="en-US" dirty="0"/>
              <a:t>estimation for the phase coherence length</a:t>
            </a:r>
            <a:r>
              <a:rPr lang="en-US" dirty="0" smtClean="0"/>
              <a:t>: </a:t>
            </a:r>
            <a:r>
              <a:rPr lang="en-US" i="1" dirty="0" err="1"/>
              <a:t>L</a:t>
            </a:r>
            <a:r>
              <a:rPr lang="en-US" i="1" baseline="-25000" dirty="0" err="1"/>
              <a:t>ϕ</a:t>
            </a:r>
            <a:r>
              <a:rPr lang="en-US" dirty="0"/>
              <a:t> ≈ 11.5 µm at </a:t>
            </a:r>
            <a:r>
              <a:rPr lang="hu-HU" dirty="0" smtClean="0"/>
              <a:t>T = </a:t>
            </a:r>
            <a:r>
              <a:rPr lang="en-US" dirty="0" smtClean="0"/>
              <a:t>50 </a:t>
            </a:r>
            <a:r>
              <a:rPr lang="en-US" dirty="0" err="1" smtClean="0"/>
              <a:t>mK</a:t>
            </a:r>
            <a:r>
              <a:rPr lang="hu-HU" dirty="0" smtClean="0"/>
              <a:t>.</a:t>
            </a:r>
            <a:endParaRPr lang="en-US" dirty="0"/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endParaRPr lang="hu-HU" dirty="0"/>
          </a:p>
          <a:p>
            <a:pPr marL="285750" indent="-285750" algn="just">
              <a:buFontTx/>
              <a:buChar char="-"/>
            </a:pPr>
            <a:endParaRPr lang="hu-HU" dirty="0" smtClean="0"/>
          </a:p>
          <a:p>
            <a:pPr marL="285750" indent="-285750" algn="just">
              <a:buFontTx/>
              <a:buChar char="-"/>
            </a:pPr>
            <a:r>
              <a:rPr lang="hu-HU" b="1" dirty="0" smtClean="0"/>
              <a:t>”ON” </a:t>
            </a:r>
            <a:r>
              <a:rPr lang="hu-HU" b="1" dirty="0"/>
              <a:t>and </a:t>
            </a:r>
            <a:r>
              <a:rPr lang="hu-HU" b="1" dirty="0" smtClean="0"/>
              <a:t>”OFF” </a:t>
            </a:r>
            <a:r>
              <a:rPr lang="hu-HU" b="1" dirty="0" err="1" smtClean="0"/>
              <a:t>states</a:t>
            </a:r>
            <a:r>
              <a:rPr lang="hu-HU" b="1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Josephson</a:t>
            </a:r>
            <a:r>
              <a:rPr lang="hu-HU" dirty="0" smtClean="0"/>
              <a:t> </a:t>
            </a:r>
            <a:r>
              <a:rPr lang="hu-HU" dirty="0" err="1" smtClean="0"/>
              <a:t>current</a:t>
            </a:r>
            <a:r>
              <a:rPr lang="hu-HU" dirty="0" smtClean="0"/>
              <a:t>: </a:t>
            </a:r>
            <a:r>
              <a:rPr lang="hu-HU" b="1" dirty="0" err="1" smtClean="0"/>
              <a:t>modulated</a:t>
            </a:r>
            <a:r>
              <a:rPr lang="hu-HU" b="1" dirty="0" smtClean="0"/>
              <a:t> </a:t>
            </a:r>
            <a:r>
              <a:rPr lang="hu-HU" b="1" dirty="0" err="1" smtClean="0"/>
              <a:t>by</a:t>
            </a:r>
            <a:r>
              <a:rPr lang="hu-HU" b="1" dirty="0" smtClean="0"/>
              <a:t> a </a:t>
            </a:r>
            <a:r>
              <a:rPr lang="hu-HU" b="1" dirty="0" err="1" smtClean="0"/>
              <a:t>gate</a:t>
            </a:r>
            <a:r>
              <a:rPr lang="hu-HU" b="1" dirty="0" smtClean="0"/>
              <a:t> </a:t>
            </a:r>
            <a:r>
              <a:rPr lang="hu-HU" b="1" dirty="0" err="1" smtClean="0"/>
              <a:t>voltage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73" y="5605354"/>
            <a:ext cx="1772827" cy="919990"/>
          </a:xfrm>
          <a:prstGeom prst="rect">
            <a:avLst/>
          </a:prstGeom>
        </p:spPr>
      </p:pic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7370845" y="3284984"/>
            <a:ext cx="1665651" cy="1049486"/>
            <a:chOff x="1403350" y="0"/>
            <a:chExt cx="6057900" cy="3924300"/>
          </a:xfrm>
        </p:grpSpPr>
        <p:pic>
          <p:nvPicPr>
            <p:cNvPr id="6" name="Image 15" descr="Graph2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0"/>
              <a:ext cx="6057900" cy="392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cteur droit 3"/>
            <p:cNvCxnSpPr/>
            <p:nvPr/>
          </p:nvCxnSpPr>
          <p:spPr>
            <a:xfrm rot="5400000">
              <a:off x="1079855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4"/>
            <p:cNvCxnSpPr/>
            <p:nvPr/>
          </p:nvCxnSpPr>
          <p:spPr>
            <a:xfrm rot="5400000">
              <a:off x="1397084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5"/>
            <p:cNvCxnSpPr/>
            <p:nvPr/>
          </p:nvCxnSpPr>
          <p:spPr>
            <a:xfrm rot="5400000">
              <a:off x="1727886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6"/>
            <p:cNvCxnSpPr/>
            <p:nvPr/>
          </p:nvCxnSpPr>
          <p:spPr>
            <a:xfrm rot="5400000">
              <a:off x="2302970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7"/>
            <p:cNvCxnSpPr/>
            <p:nvPr/>
          </p:nvCxnSpPr>
          <p:spPr>
            <a:xfrm rot="5400000">
              <a:off x="2952698" y="1881048"/>
              <a:ext cx="15121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8"/>
            <p:cNvCxnSpPr/>
            <p:nvPr/>
          </p:nvCxnSpPr>
          <p:spPr>
            <a:xfrm rot="5400000">
              <a:off x="4142281" y="1845294"/>
              <a:ext cx="42905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9"/>
            <p:cNvCxnSpPr/>
            <p:nvPr/>
          </p:nvCxnSpPr>
          <p:spPr>
            <a:xfrm rot="5400000">
              <a:off x="6163402" y="1881048"/>
              <a:ext cx="936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0"/>
            <p:cNvCxnSpPr/>
            <p:nvPr/>
          </p:nvCxnSpPr>
          <p:spPr>
            <a:xfrm rot="5400000">
              <a:off x="5551998" y="1844422"/>
              <a:ext cx="86334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1"/>
            <p:cNvCxnSpPr/>
            <p:nvPr/>
          </p:nvCxnSpPr>
          <p:spPr>
            <a:xfrm rot="5400000">
              <a:off x="4932502" y="1817388"/>
              <a:ext cx="57556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2" descr="T dependenc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967216"/>
            <a:ext cx="1271697" cy="117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Zoltan00002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011" y="908719"/>
            <a:ext cx="1231461" cy="92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47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504" y="44624"/>
            <a:ext cx="8928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err="1" smtClean="0"/>
              <a:t>Acknowledgements</a:t>
            </a:r>
            <a:r>
              <a:rPr lang="hu-HU" b="1" dirty="0" smtClean="0"/>
              <a:t>:</a:t>
            </a:r>
          </a:p>
          <a:p>
            <a:endParaRPr lang="hu-HU" b="1" dirty="0" smtClean="0"/>
          </a:p>
          <a:p>
            <a:r>
              <a:rPr lang="hu-HU" b="1" dirty="0" err="1" smtClean="0"/>
              <a:t>CEA-Grenoble</a:t>
            </a:r>
            <a:r>
              <a:rPr lang="hu-HU" b="1" dirty="0" smtClean="0"/>
              <a:t>, INAC</a:t>
            </a:r>
          </a:p>
          <a:p>
            <a:r>
              <a:rPr lang="hu-HU" dirty="0"/>
              <a:t>Dr. Marc </a:t>
            </a:r>
            <a:r>
              <a:rPr lang="hu-HU" dirty="0" err="1" smtClean="0"/>
              <a:t>Sanquer</a:t>
            </a:r>
            <a:endParaRPr lang="hu-HU" dirty="0" smtClean="0"/>
          </a:p>
          <a:p>
            <a:r>
              <a:rPr lang="hu-HU" dirty="0" smtClean="0"/>
              <a:t>Dr. Claude </a:t>
            </a:r>
            <a:r>
              <a:rPr lang="hu-HU" dirty="0" err="1" smtClean="0"/>
              <a:t>Chapelier</a:t>
            </a:r>
            <a:endParaRPr lang="hu-HU" dirty="0" smtClean="0"/>
          </a:p>
          <a:p>
            <a:r>
              <a:rPr lang="hu-HU" dirty="0" smtClean="0"/>
              <a:t>Dr. </a:t>
            </a:r>
            <a:r>
              <a:rPr lang="hu-HU" dirty="0" err="1" smtClean="0"/>
              <a:t>François</a:t>
            </a:r>
            <a:r>
              <a:rPr lang="hu-HU" dirty="0" smtClean="0"/>
              <a:t> </a:t>
            </a:r>
            <a:r>
              <a:rPr lang="hu-HU" dirty="0" err="1" smtClean="0"/>
              <a:t>Lefloch</a:t>
            </a:r>
            <a:endParaRPr lang="hu-HU" dirty="0" smtClean="0"/>
          </a:p>
          <a:p>
            <a:r>
              <a:rPr lang="hu-HU" dirty="0" smtClean="0"/>
              <a:t>Dr. Thomas </a:t>
            </a:r>
            <a:r>
              <a:rPr lang="hu-HU" dirty="0" err="1" smtClean="0"/>
              <a:t>Dubouchet</a:t>
            </a:r>
            <a:endParaRPr lang="hu-HU" dirty="0" smtClean="0"/>
          </a:p>
          <a:p>
            <a:r>
              <a:rPr lang="hu-HU" dirty="0" smtClean="0"/>
              <a:t>Dr. </a:t>
            </a:r>
            <a:r>
              <a:rPr lang="hu-HU" dirty="0" err="1" smtClean="0"/>
              <a:t>Guillaume</a:t>
            </a:r>
            <a:r>
              <a:rPr lang="hu-HU" dirty="0" smtClean="0"/>
              <a:t> Albert</a:t>
            </a:r>
          </a:p>
          <a:p>
            <a:r>
              <a:rPr lang="hu-HU" dirty="0"/>
              <a:t>Dr. </a:t>
            </a:r>
            <a:r>
              <a:rPr lang="hu-HU" dirty="0" err="1"/>
              <a:t>Giorgos</a:t>
            </a:r>
            <a:r>
              <a:rPr lang="hu-HU" dirty="0"/>
              <a:t> </a:t>
            </a:r>
            <a:r>
              <a:rPr lang="hu-HU" dirty="0" err="1"/>
              <a:t>Katsaros</a:t>
            </a:r>
            <a:endParaRPr lang="hu-HU" dirty="0"/>
          </a:p>
          <a:p>
            <a:endParaRPr lang="hu-HU" dirty="0" smtClean="0"/>
          </a:p>
          <a:p>
            <a:endParaRPr lang="hu-HU" b="1" dirty="0"/>
          </a:p>
          <a:p>
            <a:r>
              <a:rPr lang="hu-HU" b="1" dirty="0" smtClean="0"/>
              <a:t>CNRS, </a:t>
            </a:r>
            <a:r>
              <a:rPr lang="hu-HU" b="1" dirty="0" err="1" smtClean="0"/>
              <a:t>Institut</a:t>
            </a:r>
            <a:r>
              <a:rPr lang="hu-HU" b="1" dirty="0" smtClean="0"/>
              <a:t> </a:t>
            </a:r>
            <a:r>
              <a:rPr lang="hu-HU" b="1" dirty="0" err="1" smtClean="0"/>
              <a:t>Néel</a:t>
            </a:r>
            <a:endParaRPr lang="hu-HU" b="1" dirty="0" smtClean="0"/>
          </a:p>
          <a:p>
            <a:r>
              <a:rPr lang="hu-HU" dirty="0" smtClean="0"/>
              <a:t>Dr. Vincent </a:t>
            </a:r>
            <a:r>
              <a:rPr lang="hu-HU" dirty="0" err="1" smtClean="0"/>
              <a:t>Bouchiat</a:t>
            </a:r>
            <a:endParaRPr lang="hu-HU" dirty="0" smtClean="0"/>
          </a:p>
          <a:p>
            <a:r>
              <a:rPr lang="hu-HU" dirty="0" smtClean="0"/>
              <a:t>Dr. Adrien </a:t>
            </a:r>
            <a:r>
              <a:rPr lang="hu-HU" dirty="0" err="1" smtClean="0"/>
              <a:t>Allain</a:t>
            </a:r>
            <a:endParaRPr lang="hu-HU" dirty="0" smtClean="0"/>
          </a:p>
          <a:p>
            <a:r>
              <a:rPr lang="hu-HU" dirty="0" smtClean="0"/>
              <a:t>Dr. </a:t>
            </a:r>
            <a:r>
              <a:rPr lang="hu-HU" dirty="0" err="1" smtClean="0"/>
              <a:t>Nedjma</a:t>
            </a:r>
            <a:r>
              <a:rPr lang="hu-HU" dirty="0" smtClean="0"/>
              <a:t> </a:t>
            </a:r>
            <a:r>
              <a:rPr lang="hu-HU" dirty="0" err="1" smtClean="0"/>
              <a:t>Bendiab</a:t>
            </a:r>
            <a:endParaRPr lang="hu-HU" dirty="0" smtClean="0"/>
          </a:p>
          <a:p>
            <a:r>
              <a:rPr lang="hu-HU" dirty="0" smtClean="0"/>
              <a:t>Dr. </a:t>
            </a:r>
            <a:r>
              <a:rPr lang="hu-HU" dirty="0" err="1" smtClean="0"/>
              <a:t>Laetitia</a:t>
            </a:r>
            <a:r>
              <a:rPr lang="hu-HU" dirty="0" smtClean="0"/>
              <a:t> </a:t>
            </a:r>
            <a:r>
              <a:rPr lang="hu-HU" dirty="0" err="1" smtClean="0"/>
              <a:t>Marty</a:t>
            </a:r>
            <a:endParaRPr lang="hu-HU" dirty="0" smtClean="0"/>
          </a:p>
          <a:p>
            <a:r>
              <a:rPr lang="hu-HU" dirty="0" smtClean="0"/>
              <a:t>Dr. </a:t>
            </a:r>
            <a:r>
              <a:rPr lang="hu-HU" dirty="0" err="1" smtClean="0"/>
              <a:t>Valerie</a:t>
            </a:r>
            <a:r>
              <a:rPr lang="hu-HU" dirty="0" smtClean="0"/>
              <a:t> </a:t>
            </a:r>
            <a:r>
              <a:rPr lang="hu-HU" dirty="0" err="1" smtClean="0"/>
              <a:t>Reita</a:t>
            </a:r>
            <a:endParaRPr lang="hu-HU" dirty="0" smtClean="0"/>
          </a:p>
          <a:p>
            <a:r>
              <a:rPr lang="hu-HU" dirty="0" err="1"/>
              <a:t>Zheng</a:t>
            </a:r>
            <a:r>
              <a:rPr lang="hu-HU" dirty="0"/>
              <a:t> </a:t>
            </a:r>
            <a:r>
              <a:rPr lang="hu-HU" dirty="0" err="1"/>
              <a:t>Han</a:t>
            </a:r>
            <a:r>
              <a:rPr lang="hu-HU" dirty="0"/>
              <a:t> (</a:t>
            </a:r>
            <a:r>
              <a:rPr lang="hu-HU" dirty="0" err="1"/>
              <a:t>Vitto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347864" y="248418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>
                <a:solidFill>
                  <a:srgbClr val="00B050"/>
                </a:solidFill>
              </a:rPr>
              <a:t>Thank</a:t>
            </a:r>
            <a:r>
              <a:rPr lang="hu-HU" sz="3200" dirty="0" smtClean="0">
                <a:solidFill>
                  <a:srgbClr val="00B050"/>
                </a:solidFill>
              </a:rPr>
              <a:t> </a:t>
            </a:r>
            <a:r>
              <a:rPr lang="hu-HU" sz="3200" dirty="0" err="1" smtClean="0">
                <a:solidFill>
                  <a:srgbClr val="00B050"/>
                </a:solidFill>
              </a:rPr>
              <a:t>you</a:t>
            </a:r>
            <a:r>
              <a:rPr lang="hu-HU" sz="3200" dirty="0" smtClean="0">
                <a:solidFill>
                  <a:srgbClr val="00B050"/>
                </a:solidFill>
              </a:rPr>
              <a:t> </a:t>
            </a:r>
            <a:r>
              <a:rPr lang="hu-HU" sz="3200" dirty="0" err="1" smtClean="0">
                <a:solidFill>
                  <a:srgbClr val="00B050"/>
                </a:solidFill>
              </a:rPr>
              <a:t>for</a:t>
            </a:r>
            <a:r>
              <a:rPr lang="hu-HU" sz="3200" dirty="0" smtClean="0">
                <a:solidFill>
                  <a:srgbClr val="00B050"/>
                </a:solidFill>
              </a:rPr>
              <a:t> </a:t>
            </a:r>
            <a:r>
              <a:rPr lang="hu-HU" sz="3200" dirty="0" err="1" smtClean="0">
                <a:solidFill>
                  <a:srgbClr val="00B050"/>
                </a:solidFill>
              </a:rPr>
              <a:t>your</a:t>
            </a:r>
            <a:r>
              <a:rPr lang="hu-HU" sz="3200" dirty="0" smtClean="0">
                <a:solidFill>
                  <a:srgbClr val="00B050"/>
                </a:solidFill>
              </a:rPr>
              <a:t> </a:t>
            </a:r>
            <a:r>
              <a:rPr lang="hu-HU" sz="3200" dirty="0" err="1" smtClean="0">
                <a:solidFill>
                  <a:srgbClr val="00B050"/>
                </a:solidFill>
              </a:rPr>
              <a:t>attention</a:t>
            </a:r>
            <a:r>
              <a:rPr lang="hu-HU" sz="3200" dirty="0" smtClean="0">
                <a:solidFill>
                  <a:srgbClr val="00B050"/>
                </a:solidFill>
              </a:rPr>
              <a:t>.</a:t>
            </a:r>
            <a:endParaRPr lang="hu-HU" sz="3200" dirty="0">
              <a:solidFill>
                <a:srgbClr val="00B05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496" y="5243716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Project</a:t>
            </a:r>
            <a:r>
              <a:rPr lang="hu-HU" sz="1600" b="1" dirty="0" smtClean="0"/>
              <a:t>s:</a:t>
            </a:r>
            <a:r>
              <a:rPr lang="en-US" sz="1600" b="1" dirty="0" smtClean="0"/>
              <a:t> </a:t>
            </a:r>
            <a:r>
              <a:rPr lang="en-US" sz="1600" dirty="0"/>
              <a:t>FP7-NMP-2009-SMALL-3 </a:t>
            </a:r>
            <a:r>
              <a:rPr lang="en-US" sz="1600" b="1" dirty="0" smtClean="0"/>
              <a:t>Grenada</a:t>
            </a:r>
            <a:r>
              <a:rPr lang="hu-HU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/>
              <a:t>the </a:t>
            </a:r>
            <a:r>
              <a:rPr lang="en-US" sz="1600" dirty="0" smtClean="0"/>
              <a:t>grant </a:t>
            </a:r>
            <a:r>
              <a:rPr lang="hu-HU" sz="1600" b="1" dirty="0" err="1" smtClean="0"/>
              <a:t>Supergraph</a:t>
            </a:r>
            <a:r>
              <a:rPr lang="hu-HU" sz="1600" dirty="0" smtClean="0"/>
              <a:t> </a:t>
            </a:r>
            <a:r>
              <a:rPr lang="en-US" sz="1600" dirty="0" smtClean="0"/>
              <a:t>from </a:t>
            </a:r>
            <a:r>
              <a:rPr lang="en-US" sz="1600" dirty="0"/>
              <a:t>the “</a:t>
            </a:r>
            <a:r>
              <a:rPr lang="en-US" sz="1600" dirty="0" err="1"/>
              <a:t>Agence</a:t>
            </a:r>
            <a:r>
              <a:rPr lang="en-US" sz="1600" dirty="0"/>
              <a:t> </a:t>
            </a:r>
            <a:r>
              <a:rPr lang="en-US" sz="1600" dirty="0" err="1"/>
              <a:t>Nationale</a:t>
            </a:r>
            <a:r>
              <a:rPr lang="en-US" sz="1600" dirty="0"/>
              <a:t> de la </a:t>
            </a:r>
            <a:r>
              <a:rPr lang="en-US" sz="1600" dirty="0" err="1"/>
              <a:t>Recherche</a:t>
            </a:r>
            <a:r>
              <a:rPr lang="en-US" sz="1600" dirty="0" smtClean="0"/>
              <a:t>”</a:t>
            </a:r>
            <a:r>
              <a:rPr lang="hu-HU" sz="1600" dirty="0" smtClean="0"/>
              <a:t>, </a:t>
            </a:r>
            <a:r>
              <a:rPr lang="en-US" sz="1600" dirty="0" smtClean="0"/>
              <a:t>the </a:t>
            </a:r>
            <a:r>
              <a:rPr lang="en-US" sz="1600" dirty="0"/>
              <a:t>French-Hungarian bilateral </a:t>
            </a:r>
            <a:r>
              <a:rPr lang="en-US" sz="1600" dirty="0" err="1"/>
              <a:t>programme</a:t>
            </a:r>
            <a:r>
              <a:rPr lang="en-US" sz="1600" dirty="0"/>
              <a:t> </a:t>
            </a:r>
            <a:r>
              <a:rPr lang="en-US" sz="1600" b="1" dirty="0"/>
              <a:t>PHC-Balaton/TÉT</a:t>
            </a:r>
            <a:r>
              <a:rPr lang="en-US" sz="1600" dirty="0"/>
              <a:t>_10-1-2011-0752, the micro-</a:t>
            </a:r>
            <a:r>
              <a:rPr lang="en-US" sz="1600" dirty="0" err="1"/>
              <a:t>nano</a:t>
            </a:r>
            <a:r>
              <a:rPr lang="en-US" sz="1600" dirty="0"/>
              <a:t> grant </a:t>
            </a:r>
            <a:r>
              <a:rPr lang="hu-HU" sz="1600" b="1" dirty="0" smtClean="0"/>
              <a:t>C</a:t>
            </a:r>
            <a:r>
              <a:rPr lang="en-US" sz="1600" b="1" dirty="0" err="1"/>
              <a:t>ontact</a:t>
            </a:r>
            <a:r>
              <a:rPr lang="en-US" sz="1600" b="1" dirty="0"/>
              <a:t> </a:t>
            </a:r>
            <a:r>
              <a:rPr lang="en-US" sz="1600" b="1" dirty="0" smtClean="0"/>
              <a:t>metal-</a:t>
            </a:r>
            <a:r>
              <a:rPr lang="en-US" sz="1600" b="1" dirty="0" err="1" smtClean="0"/>
              <a:t>graphene</a:t>
            </a:r>
            <a:r>
              <a:rPr lang="en-US" sz="1600" dirty="0" smtClean="0"/>
              <a:t> </a:t>
            </a:r>
            <a:r>
              <a:rPr lang="en-US" sz="1600" dirty="0"/>
              <a:t>from the Rhône-Alpes </a:t>
            </a:r>
            <a:r>
              <a:rPr lang="en-US" sz="1600" dirty="0" smtClean="0"/>
              <a:t>region</a:t>
            </a:r>
            <a:r>
              <a:rPr lang="hu-HU" sz="1600" dirty="0" smtClean="0"/>
              <a:t>, </a:t>
            </a:r>
            <a:r>
              <a:rPr lang="en-US" sz="1600" dirty="0" smtClean="0"/>
              <a:t>the </a:t>
            </a:r>
            <a:r>
              <a:rPr lang="en-US" sz="1600" dirty="0"/>
              <a:t>“</a:t>
            </a:r>
            <a:r>
              <a:rPr lang="en-US" sz="1600" dirty="0" err="1"/>
              <a:t>Plateforme</a:t>
            </a:r>
            <a:r>
              <a:rPr lang="en-US" sz="1600" dirty="0"/>
              <a:t> </a:t>
            </a:r>
            <a:r>
              <a:rPr lang="en-US" sz="1600" dirty="0" err="1"/>
              <a:t>Technologique</a:t>
            </a:r>
            <a:r>
              <a:rPr lang="en-US" sz="1600" dirty="0"/>
              <a:t> </a:t>
            </a:r>
            <a:r>
              <a:rPr lang="en-US" sz="1600" dirty="0" err="1"/>
              <a:t>Amont</a:t>
            </a:r>
            <a:r>
              <a:rPr lang="en-US" sz="1600" dirty="0"/>
              <a:t> de </a:t>
            </a:r>
            <a:r>
              <a:rPr lang="en-US" sz="1600" dirty="0" smtClean="0"/>
              <a:t>Grenoble”</a:t>
            </a:r>
            <a:r>
              <a:rPr lang="hu-HU" sz="1600" dirty="0" smtClean="0"/>
              <a:t>, </a:t>
            </a:r>
            <a:r>
              <a:rPr lang="en-US" sz="1600" dirty="0" smtClean="0"/>
              <a:t>the </a:t>
            </a:r>
            <a:r>
              <a:rPr lang="en-US" sz="1600" dirty="0"/>
              <a:t>project </a:t>
            </a:r>
            <a:r>
              <a:rPr lang="en-US" sz="1600" b="1" dirty="0" smtClean="0"/>
              <a:t>D</a:t>
            </a:r>
            <a:r>
              <a:rPr lang="hu-HU" sz="1600" b="1" dirty="0" err="1" smtClean="0"/>
              <a:t>ispograph</a:t>
            </a:r>
            <a:r>
              <a:rPr lang="en-US" sz="1600" b="1" dirty="0" smtClean="0"/>
              <a:t> </a:t>
            </a:r>
            <a:r>
              <a:rPr lang="en-US" sz="1600" dirty="0"/>
              <a:t>financially supported by the “</a:t>
            </a:r>
            <a:r>
              <a:rPr lang="en-US" sz="1600" dirty="0" err="1"/>
              <a:t>Nanosciences</a:t>
            </a:r>
            <a:r>
              <a:rPr lang="en-US" sz="1600" dirty="0"/>
              <a:t> aux </a:t>
            </a:r>
            <a:r>
              <a:rPr lang="en-US" sz="1600" dirty="0" err="1"/>
              <a:t>limites</a:t>
            </a:r>
            <a:r>
              <a:rPr lang="en-US" sz="1600" dirty="0"/>
              <a:t> de la </a:t>
            </a:r>
            <a:r>
              <a:rPr lang="en-US" sz="1600" dirty="0" err="1"/>
              <a:t>Nanoélectronique</a:t>
            </a:r>
            <a:r>
              <a:rPr lang="en-US" sz="1600" dirty="0"/>
              <a:t>” Foundation and the CNRS technology network </a:t>
            </a:r>
            <a:r>
              <a:rPr lang="en-US" sz="1600" dirty="0" err="1"/>
              <a:t>ReNaTech</a:t>
            </a:r>
            <a:r>
              <a:rPr lang="en-US" sz="1600" dirty="0" smtClean="0"/>
              <a:t>.</a:t>
            </a:r>
            <a:endParaRPr lang="hu-HU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79" y="1271215"/>
            <a:ext cx="792661" cy="6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71215"/>
            <a:ext cx="1800200" cy="64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035" y="3669068"/>
            <a:ext cx="655853" cy="65585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741" y="3679304"/>
            <a:ext cx="1216740" cy="645617"/>
          </a:xfrm>
          <a:prstGeom prst="rect">
            <a:avLst/>
          </a:prstGeom>
        </p:spPr>
      </p:pic>
      <p:pic>
        <p:nvPicPr>
          <p:cNvPr id="13" name="Picture 11" descr="http://neel.cnrs.fr/squelettes/css/images/logo-jfourni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320" y="3679304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65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3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41325"/>
            <a:ext cx="4279948" cy="2987675"/>
          </a:xfrm>
          <a:prstGeom prst="rect">
            <a:avLst/>
          </a:prstGeom>
        </p:spPr>
      </p:pic>
      <p:sp>
        <p:nvSpPr>
          <p:cNvPr id="20514" name="Text Box 32"/>
          <p:cNvSpPr txBox="1">
            <a:spLocks noChangeArrowheads="1"/>
          </p:cNvSpPr>
          <p:nvPr/>
        </p:nvSpPr>
        <p:spPr bwMode="auto">
          <a:xfrm>
            <a:off x="2123728" y="107340"/>
            <a:ext cx="784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g </a:t>
            </a:r>
            <a:r>
              <a:rPr lang="fr-FR" b="1" dirty="0"/>
              <a:t>(V)</a:t>
            </a:r>
          </a:p>
        </p:txBody>
      </p:sp>
      <p:sp>
        <p:nvSpPr>
          <p:cNvPr id="20515" name="Text Box 33"/>
          <p:cNvSpPr txBox="1">
            <a:spLocks noChangeArrowheads="1"/>
          </p:cNvSpPr>
          <p:nvPr/>
        </p:nvSpPr>
        <p:spPr bwMode="auto">
          <a:xfrm rot="16200000">
            <a:off x="-287825" y="1723879"/>
            <a:ext cx="997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/>
              <a:t>V</a:t>
            </a:r>
            <a:r>
              <a:rPr lang="fr-FR" b="1" baseline="-25000" dirty="0"/>
              <a:t>bias </a:t>
            </a:r>
            <a:r>
              <a:rPr lang="fr-FR" b="1" dirty="0"/>
              <a:t>(V)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232448" y="3675338"/>
            <a:ext cx="5733344" cy="2283688"/>
            <a:chOff x="4291013" y="4076700"/>
            <a:chExt cx="4934211" cy="1780004"/>
          </a:xfrm>
        </p:grpSpPr>
        <p:sp>
          <p:nvSpPr>
            <p:cNvPr id="20501" name="Line 22"/>
            <p:cNvSpPr>
              <a:spLocks noChangeShapeType="1"/>
            </p:cNvSpPr>
            <p:nvPr/>
          </p:nvSpPr>
          <p:spPr bwMode="auto">
            <a:xfrm>
              <a:off x="4291013" y="4868863"/>
              <a:ext cx="457231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2" name="Line 23"/>
            <p:cNvSpPr>
              <a:spLocks noChangeShapeType="1"/>
            </p:cNvSpPr>
            <p:nvPr/>
          </p:nvSpPr>
          <p:spPr bwMode="auto">
            <a:xfrm>
              <a:off x="6358870" y="4076700"/>
              <a:ext cx="0" cy="16573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3" name="Text Box 24"/>
            <p:cNvSpPr txBox="1">
              <a:spLocks noChangeArrowheads="1"/>
            </p:cNvSpPr>
            <p:nvPr/>
          </p:nvSpPr>
          <p:spPr bwMode="auto">
            <a:xfrm>
              <a:off x="5967922" y="5518150"/>
              <a:ext cx="4042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/>
                <a:t>V</a:t>
              </a:r>
              <a:r>
                <a:rPr lang="fr-FR" sz="1600" b="1" baseline="-25000" dirty="0"/>
                <a:t>b</a:t>
              </a:r>
              <a:endParaRPr lang="fr-FR" sz="1600" b="1" dirty="0"/>
            </a:p>
          </p:txBody>
        </p:sp>
        <p:sp>
          <p:nvSpPr>
            <p:cNvPr id="20504" name="Text Box 25"/>
            <p:cNvSpPr txBox="1">
              <a:spLocks noChangeArrowheads="1"/>
            </p:cNvSpPr>
            <p:nvPr/>
          </p:nvSpPr>
          <p:spPr bwMode="auto">
            <a:xfrm>
              <a:off x="8798504" y="4725988"/>
              <a:ext cx="4267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/>
                <a:t>V</a:t>
              </a:r>
              <a:r>
                <a:rPr lang="fr-FR" sz="1600" b="1" baseline="-25000" dirty="0"/>
                <a:t>G</a:t>
              </a:r>
              <a:endParaRPr lang="fr-FR" sz="1600" b="1" dirty="0"/>
            </a:p>
          </p:txBody>
        </p:sp>
        <p:sp>
          <p:nvSpPr>
            <p:cNvPr id="20505" name="Line 26"/>
            <p:cNvSpPr>
              <a:spLocks noChangeShapeType="1"/>
            </p:cNvSpPr>
            <p:nvPr/>
          </p:nvSpPr>
          <p:spPr bwMode="auto">
            <a:xfrm flipV="1">
              <a:off x="4401363" y="4291013"/>
              <a:ext cx="3807064" cy="722313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6" name="Line 27"/>
            <p:cNvSpPr>
              <a:spLocks noChangeShapeType="1"/>
            </p:cNvSpPr>
            <p:nvPr/>
          </p:nvSpPr>
          <p:spPr bwMode="auto">
            <a:xfrm flipV="1">
              <a:off x="4619663" y="4725988"/>
              <a:ext cx="3807064" cy="719138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7" name="Line 28"/>
            <p:cNvSpPr>
              <a:spLocks noChangeShapeType="1"/>
            </p:cNvSpPr>
            <p:nvPr/>
          </p:nvSpPr>
          <p:spPr bwMode="auto">
            <a:xfrm>
              <a:off x="4449341" y="4829175"/>
              <a:ext cx="3869436" cy="18415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8" name="Line 29"/>
            <p:cNvSpPr>
              <a:spLocks noChangeShapeType="1"/>
            </p:cNvSpPr>
            <p:nvPr/>
          </p:nvSpPr>
          <p:spPr bwMode="auto">
            <a:xfrm>
              <a:off x="4470931" y="4713288"/>
              <a:ext cx="3869436" cy="184150"/>
            </a:xfrm>
            <a:prstGeom prst="line">
              <a:avLst/>
            </a:prstGeom>
            <a:noFill/>
            <a:ln w="254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09" name="Line 30"/>
            <p:cNvSpPr>
              <a:spLocks noChangeShapeType="1"/>
            </p:cNvSpPr>
            <p:nvPr/>
          </p:nvSpPr>
          <p:spPr bwMode="auto">
            <a:xfrm>
              <a:off x="5706368" y="4365625"/>
              <a:ext cx="0" cy="10080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10" name="Line 31"/>
            <p:cNvSpPr>
              <a:spLocks noChangeShapeType="1"/>
            </p:cNvSpPr>
            <p:nvPr/>
          </p:nvSpPr>
          <p:spPr bwMode="auto">
            <a:xfrm>
              <a:off x="7992525" y="4365625"/>
              <a:ext cx="0" cy="10080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11" name="Line 32"/>
            <p:cNvSpPr>
              <a:spLocks noChangeShapeType="1"/>
            </p:cNvSpPr>
            <p:nvPr/>
          </p:nvSpPr>
          <p:spPr bwMode="auto">
            <a:xfrm>
              <a:off x="5706368" y="5373688"/>
              <a:ext cx="228615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512" name="Line 33"/>
            <p:cNvSpPr>
              <a:spLocks noChangeShapeType="1"/>
            </p:cNvSpPr>
            <p:nvPr/>
          </p:nvSpPr>
          <p:spPr bwMode="auto">
            <a:xfrm>
              <a:off x="5706368" y="4365625"/>
              <a:ext cx="228615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447" y="0"/>
            <a:ext cx="4571998" cy="3230513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05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304" y="3501008"/>
            <a:ext cx="3987944" cy="2817829"/>
          </a:xfrm>
          <a:prstGeom prst="rect">
            <a:avLst/>
          </a:prstGeom>
        </p:spPr>
      </p:pic>
      <p:pic>
        <p:nvPicPr>
          <p:cNvPr id="28696" name="movie 2 c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326"/>
            <a:ext cx="2997944" cy="29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Line 28"/>
          <p:cNvSpPr>
            <a:spLocks noChangeShapeType="1"/>
          </p:cNvSpPr>
          <p:nvPr/>
        </p:nvSpPr>
        <p:spPr bwMode="auto">
          <a:xfrm flipH="1" flipV="1">
            <a:off x="6373813" y="3066908"/>
            <a:ext cx="647700" cy="17318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6" name="Line 29"/>
          <p:cNvSpPr>
            <a:spLocks noChangeShapeType="1"/>
          </p:cNvSpPr>
          <p:nvPr/>
        </p:nvSpPr>
        <p:spPr bwMode="auto">
          <a:xfrm flipV="1">
            <a:off x="7452320" y="3066906"/>
            <a:ext cx="1153518" cy="17302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8" name="Line 7"/>
          <p:cNvSpPr>
            <a:spLocks noChangeShapeType="1"/>
          </p:cNvSpPr>
          <p:nvPr/>
        </p:nvSpPr>
        <p:spPr bwMode="auto">
          <a:xfrm flipV="1">
            <a:off x="6967822" y="4798738"/>
            <a:ext cx="48449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286" y="755486"/>
            <a:ext cx="2330890" cy="2330890"/>
          </a:xfrm>
          <a:prstGeom prst="rect">
            <a:avLst/>
          </a:prstGeom>
        </p:spPr>
      </p:pic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3629738" y="375976"/>
            <a:ext cx="1446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hu-HU" sz="1600" dirty="0" smtClean="0">
                <a:cs typeface="Times New Roman" pitchFamily="18" charset="0"/>
              </a:rPr>
              <a:t>6.5</a:t>
            </a:r>
            <a:r>
              <a:rPr lang="en-US" sz="1600" dirty="0" smtClean="0">
                <a:cs typeface="Times New Roman" pitchFamily="18" charset="0"/>
              </a:rPr>
              <a:t>×</a:t>
            </a:r>
            <a:r>
              <a:rPr lang="hu-HU" sz="1600" dirty="0" smtClean="0">
                <a:cs typeface="Times New Roman" pitchFamily="18" charset="0"/>
              </a:rPr>
              <a:t>6.5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nm</a:t>
            </a:r>
            <a:r>
              <a:rPr lang="en-US" sz="1600" baseline="30000" dirty="0">
                <a:cs typeface="Times New Roman" pitchFamily="18" charset="0"/>
              </a:rPr>
              <a:t>2</a:t>
            </a:r>
            <a:r>
              <a:rPr lang="en-US" dirty="0"/>
              <a:t> 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3" y="745308"/>
            <a:ext cx="3128968" cy="230920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9490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9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1628799"/>
            <a:ext cx="4536504" cy="487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1196752"/>
            <a:ext cx="4032448" cy="502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9752" y="96645"/>
            <a:ext cx="3960440" cy="117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99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4881462" cy="34075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99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2593782" y="620688"/>
            <a:ext cx="6582405" cy="2771540"/>
            <a:chOff x="2593782" y="620688"/>
            <a:chExt cx="6582405" cy="2771540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3782" y="620688"/>
              <a:ext cx="3922434" cy="2771540"/>
            </a:xfrm>
            <a:prstGeom prst="rect">
              <a:avLst/>
            </a:prstGeom>
          </p:spPr>
        </p:pic>
        <p:sp>
          <p:nvSpPr>
            <p:cNvPr id="6" name="Szövegdoboz 5"/>
            <p:cNvSpPr txBox="1"/>
            <p:nvPr/>
          </p:nvSpPr>
          <p:spPr>
            <a:xfrm>
              <a:off x="6191001" y="1045783"/>
              <a:ext cx="1693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/>
                <a:t>dI</a:t>
              </a:r>
              <a:r>
                <a:rPr lang="hu-HU" sz="1600" dirty="0" smtClean="0"/>
                <a:t>/</a:t>
              </a:r>
              <a:r>
                <a:rPr lang="hu-HU" sz="1600" dirty="0" err="1" smtClean="0"/>
                <a:t>dV</a:t>
              </a:r>
              <a:r>
                <a:rPr lang="hu-HU" sz="1600" dirty="0" smtClean="0"/>
                <a:t> map </a:t>
              </a:r>
              <a:r>
                <a:rPr lang="hu-HU" sz="1600" dirty="0" err="1" smtClean="0"/>
                <a:t>at</a:t>
              </a:r>
              <a:r>
                <a:rPr lang="hu-HU" sz="1600" dirty="0" smtClean="0"/>
                <a:t> E</a:t>
              </a:r>
              <a:r>
                <a:rPr lang="hu-HU" sz="1600" baseline="-25000" dirty="0" smtClean="0"/>
                <a:t>F</a:t>
              </a:r>
              <a:endParaRPr lang="hu-HU" sz="1600" dirty="0"/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4168" y="1383244"/>
              <a:ext cx="2557462" cy="1399543"/>
            </a:xfrm>
            <a:prstGeom prst="rect">
              <a:avLst/>
            </a:prstGeom>
          </p:spPr>
        </p:pic>
        <p:grpSp>
          <p:nvGrpSpPr>
            <p:cNvPr id="30" name="Csoportba foglalás 29"/>
            <p:cNvGrpSpPr/>
            <p:nvPr/>
          </p:nvGrpSpPr>
          <p:grpSpPr>
            <a:xfrm>
              <a:off x="8662219" y="1536973"/>
              <a:ext cx="513968" cy="1099865"/>
              <a:chOff x="2905904" y="260648"/>
              <a:chExt cx="513968" cy="1099865"/>
            </a:xfrm>
          </p:grpSpPr>
          <p:pic>
            <p:nvPicPr>
              <p:cNvPr id="31" name="Kép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5904" y="363013"/>
                <a:ext cx="179795" cy="904426"/>
              </a:xfrm>
              <a:prstGeom prst="rect">
                <a:avLst/>
              </a:prstGeom>
            </p:spPr>
          </p:pic>
          <p:sp>
            <p:nvSpPr>
              <p:cNvPr id="33" name="Szövegdoboz 32"/>
              <p:cNvSpPr txBox="1"/>
              <p:nvPr/>
            </p:nvSpPr>
            <p:spPr>
              <a:xfrm>
                <a:off x="3015120" y="105273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/>
                  <a:t>0</a:t>
                </a:r>
                <a:endParaRPr lang="hu-HU" sz="1400" b="1" dirty="0"/>
              </a:p>
            </p:txBody>
          </p:sp>
          <p:sp>
            <p:nvSpPr>
              <p:cNvPr id="37" name="Szövegdoboz 36"/>
              <p:cNvSpPr txBox="1"/>
              <p:nvPr/>
            </p:nvSpPr>
            <p:spPr>
              <a:xfrm>
                <a:off x="3016109" y="260648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/>
                  <a:t>50</a:t>
                </a:r>
                <a:endParaRPr lang="hu-HU" sz="1400" b="1" dirty="0"/>
              </a:p>
            </p:txBody>
          </p:sp>
          <p:sp>
            <p:nvSpPr>
              <p:cNvPr id="39" name="Szövegdoboz 38"/>
              <p:cNvSpPr txBox="1"/>
              <p:nvPr/>
            </p:nvSpPr>
            <p:spPr>
              <a:xfrm>
                <a:off x="3005976" y="661337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err="1" smtClean="0"/>
                  <a:t>nS</a:t>
                </a:r>
                <a:endParaRPr lang="hu-HU" sz="1400" b="1" dirty="0"/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3133353" y="3933825"/>
            <a:ext cx="2087067" cy="2735263"/>
          </a:xfrm>
          <a:prstGeom prst="rect">
            <a:avLst/>
          </a:prstGeom>
          <a:solidFill>
            <a:schemeClr val="tx1">
              <a:alpha val="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9546" y="571500"/>
            <a:ext cx="720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sz="1600" u="sng" dirty="0">
                <a:solidFill>
                  <a:schemeClr val="accent2"/>
                </a:solidFill>
              </a:rPr>
              <a:t>double layer e-beam lithography to improve the metal edge profile</a:t>
            </a:r>
            <a:r>
              <a:rPr lang="fr-FR" sz="1600" b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6149" name="Text Box 13"/>
          <p:cNvSpPr txBox="1">
            <a:spLocks noChangeArrowheads="1"/>
          </p:cNvSpPr>
          <p:nvPr/>
        </p:nvSpPr>
        <p:spPr bwMode="auto">
          <a:xfrm>
            <a:off x="250825" y="908050"/>
            <a:ext cx="25923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sz="1400"/>
              <a:t>two PMMA-s with different sensitivities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sz="1600">
                <a:solidFill>
                  <a:srgbClr val="008000"/>
                </a:solidFill>
              </a:rPr>
              <a:t>&gt; </a:t>
            </a:r>
            <a:r>
              <a:rPr lang="fr-FR" sz="1400">
                <a:solidFill>
                  <a:srgbClr val="008000"/>
                </a:solidFill>
              </a:rPr>
              <a:t>350-400 </a:t>
            </a:r>
            <a:r>
              <a:rPr lang="en-GB" sz="1400">
                <a:solidFill>
                  <a:srgbClr val="008000"/>
                </a:solidFill>
              </a:rPr>
              <a:t>nm</a:t>
            </a:r>
            <a:r>
              <a:rPr lang="fr-FR" sz="1400">
                <a:solidFill>
                  <a:srgbClr val="008000"/>
                </a:solidFill>
              </a:rPr>
              <a:t> of undercut, smooth edge profile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sz="1400" u="sng">
                <a:solidFill>
                  <a:srgbClr val="0000CC"/>
                </a:solidFill>
              </a:rPr>
              <a:t>no ultrasounds for lift-off</a:t>
            </a:r>
          </a:p>
        </p:txBody>
      </p:sp>
      <p:pic>
        <p:nvPicPr>
          <p:cNvPr id="6150" name="Picture 14" descr="Batch3A_Height 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2447925" cy="255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5" descr="Z TraceUp Thu Dec 02 15_25_01 2010 [175-1] b sectio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55746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466725" y="5250368"/>
            <a:ext cx="1873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/>
              <a:t>AFM image @ </a:t>
            </a:r>
            <a:r>
              <a:rPr lang="fr-FR" sz="1600" b="1" dirty="0" smtClean="0"/>
              <a:t>RT</a:t>
            </a:r>
            <a:endParaRPr lang="hu-HU" sz="1600" b="1" dirty="0" smtClean="0"/>
          </a:p>
          <a:p>
            <a:pPr algn="ctr" eaLnBrk="1" hangingPunct="1">
              <a:spcBef>
                <a:spcPts val="0"/>
              </a:spcBef>
            </a:pPr>
            <a:r>
              <a:rPr lang="hu-HU" sz="1600" b="1" dirty="0" smtClean="0"/>
              <a:t>(15x15 µm</a:t>
            </a:r>
            <a:r>
              <a:rPr lang="hu-HU" sz="1600" b="1" baseline="30000" dirty="0" smtClean="0"/>
              <a:t>2</a:t>
            </a:r>
            <a:r>
              <a:rPr lang="hu-HU" sz="1600" b="1" dirty="0" smtClean="0"/>
              <a:t>)</a:t>
            </a:r>
            <a:endParaRPr lang="fr-FR" sz="1600" b="1" dirty="0"/>
          </a:p>
        </p:txBody>
      </p:sp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6516216" y="6525344"/>
            <a:ext cx="2087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/>
              <a:t>STM image @ 1.6 K</a:t>
            </a:r>
          </a:p>
        </p:txBody>
      </p:sp>
      <p:sp>
        <p:nvSpPr>
          <p:cNvPr id="6155" name="Text Box 19"/>
          <p:cNvSpPr txBox="1">
            <a:spLocks noChangeArrowheads="1"/>
          </p:cNvSpPr>
          <p:nvPr/>
        </p:nvSpPr>
        <p:spPr bwMode="auto">
          <a:xfrm>
            <a:off x="252413" y="4292600"/>
            <a:ext cx="4699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b="1"/>
              <a:t>Ti/</a:t>
            </a:r>
          </a:p>
          <a:p>
            <a:pPr eaLnBrk="1" hangingPunct="1"/>
            <a:r>
              <a:rPr lang="fr-FR" sz="1400" b="1"/>
              <a:t>Nb/</a:t>
            </a:r>
          </a:p>
          <a:p>
            <a:pPr eaLnBrk="1" hangingPunct="1"/>
            <a:r>
              <a:rPr lang="fr-FR" sz="1400" b="1"/>
              <a:t>Au</a:t>
            </a: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4212357" y="5084763"/>
            <a:ext cx="10080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 bwMode="auto">
          <a:xfrm flipV="1">
            <a:off x="3132857" y="5084763"/>
            <a:ext cx="1079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 bwMode="auto">
          <a:xfrm>
            <a:off x="3132857" y="4292600"/>
            <a:ext cx="1147763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>
            <a:off x="4139332" y="4437063"/>
            <a:ext cx="288925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me libre 21"/>
          <p:cNvSpPr/>
          <p:nvPr/>
        </p:nvSpPr>
        <p:spPr>
          <a:xfrm>
            <a:off x="3728170" y="4584700"/>
            <a:ext cx="554037" cy="501650"/>
          </a:xfrm>
          <a:custGeom>
            <a:avLst/>
            <a:gdLst>
              <a:gd name="connsiteX0" fmla="*/ 553852 w 553852"/>
              <a:gd name="connsiteY0" fmla="*/ 0 h 501650"/>
              <a:gd name="connsiteX1" fmla="*/ 496702 w 553852"/>
              <a:gd name="connsiteY1" fmla="*/ 19050 h 501650"/>
              <a:gd name="connsiteX2" fmla="*/ 477652 w 553852"/>
              <a:gd name="connsiteY2" fmla="*/ 25400 h 501650"/>
              <a:gd name="connsiteX3" fmla="*/ 458602 w 553852"/>
              <a:gd name="connsiteY3" fmla="*/ 38100 h 501650"/>
              <a:gd name="connsiteX4" fmla="*/ 407802 w 553852"/>
              <a:gd name="connsiteY4" fmla="*/ 50800 h 501650"/>
              <a:gd name="connsiteX5" fmla="*/ 369702 w 553852"/>
              <a:gd name="connsiteY5" fmla="*/ 76200 h 501650"/>
              <a:gd name="connsiteX6" fmla="*/ 350652 w 553852"/>
              <a:gd name="connsiteY6" fmla="*/ 95250 h 501650"/>
              <a:gd name="connsiteX7" fmla="*/ 312552 w 553852"/>
              <a:gd name="connsiteY7" fmla="*/ 107950 h 501650"/>
              <a:gd name="connsiteX8" fmla="*/ 293502 w 553852"/>
              <a:gd name="connsiteY8" fmla="*/ 114300 h 501650"/>
              <a:gd name="connsiteX9" fmla="*/ 274452 w 553852"/>
              <a:gd name="connsiteY9" fmla="*/ 133350 h 501650"/>
              <a:gd name="connsiteX10" fmla="*/ 261752 w 553852"/>
              <a:gd name="connsiteY10" fmla="*/ 152400 h 501650"/>
              <a:gd name="connsiteX11" fmla="*/ 223652 w 553852"/>
              <a:gd name="connsiteY11" fmla="*/ 165100 h 501650"/>
              <a:gd name="connsiteX12" fmla="*/ 191902 w 553852"/>
              <a:gd name="connsiteY12" fmla="*/ 196850 h 501650"/>
              <a:gd name="connsiteX13" fmla="*/ 153802 w 553852"/>
              <a:gd name="connsiteY13" fmla="*/ 241300 h 501650"/>
              <a:gd name="connsiteX14" fmla="*/ 147452 w 553852"/>
              <a:gd name="connsiteY14" fmla="*/ 260350 h 501650"/>
              <a:gd name="connsiteX15" fmla="*/ 109352 w 553852"/>
              <a:gd name="connsiteY15" fmla="*/ 279400 h 501650"/>
              <a:gd name="connsiteX16" fmla="*/ 90302 w 553852"/>
              <a:gd name="connsiteY16" fmla="*/ 292100 h 501650"/>
              <a:gd name="connsiteX17" fmla="*/ 64902 w 553852"/>
              <a:gd name="connsiteY17" fmla="*/ 323850 h 501650"/>
              <a:gd name="connsiteX18" fmla="*/ 39502 w 553852"/>
              <a:gd name="connsiteY18" fmla="*/ 361950 h 501650"/>
              <a:gd name="connsiteX19" fmla="*/ 20452 w 553852"/>
              <a:gd name="connsiteY19" fmla="*/ 425450 h 501650"/>
              <a:gd name="connsiteX20" fmla="*/ 1402 w 553852"/>
              <a:gd name="connsiteY20" fmla="*/ 463550 h 501650"/>
              <a:gd name="connsiteX21" fmla="*/ 1402 w 553852"/>
              <a:gd name="connsiteY21" fmla="*/ 5016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3852" h="501650">
                <a:moveTo>
                  <a:pt x="553852" y="0"/>
                </a:moveTo>
                <a:lnTo>
                  <a:pt x="496702" y="19050"/>
                </a:lnTo>
                <a:cubicBezTo>
                  <a:pt x="490352" y="21167"/>
                  <a:pt x="483221" y="21687"/>
                  <a:pt x="477652" y="25400"/>
                </a:cubicBezTo>
                <a:cubicBezTo>
                  <a:pt x="471302" y="29633"/>
                  <a:pt x="465428" y="34687"/>
                  <a:pt x="458602" y="38100"/>
                </a:cubicBezTo>
                <a:cubicBezTo>
                  <a:pt x="445585" y="44609"/>
                  <a:pt x="419878" y="48385"/>
                  <a:pt x="407802" y="50800"/>
                </a:cubicBezTo>
                <a:cubicBezTo>
                  <a:pt x="395102" y="59267"/>
                  <a:pt x="380495" y="65407"/>
                  <a:pt x="369702" y="76200"/>
                </a:cubicBezTo>
                <a:cubicBezTo>
                  <a:pt x="363352" y="82550"/>
                  <a:pt x="358502" y="90889"/>
                  <a:pt x="350652" y="95250"/>
                </a:cubicBezTo>
                <a:cubicBezTo>
                  <a:pt x="338950" y="101751"/>
                  <a:pt x="325252" y="103717"/>
                  <a:pt x="312552" y="107950"/>
                </a:cubicBezTo>
                <a:lnTo>
                  <a:pt x="293502" y="114300"/>
                </a:lnTo>
                <a:cubicBezTo>
                  <a:pt x="287152" y="120650"/>
                  <a:pt x="280201" y="126451"/>
                  <a:pt x="274452" y="133350"/>
                </a:cubicBezTo>
                <a:cubicBezTo>
                  <a:pt x="269566" y="139213"/>
                  <a:pt x="268224" y="148355"/>
                  <a:pt x="261752" y="152400"/>
                </a:cubicBezTo>
                <a:cubicBezTo>
                  <a:pt x="250400" y="159495"/>
                  <a:pt x="223652" y="165100"/>
                  <a:pt x="223652" y="165100"/>
                </a:cubicBezTo>
                <a:cubicBezTo>
                  <a:pt x="200369" y="200025"/>
                  <a:pt x="223652" y="170392"/>
                  <a:pt x="191902" y="196850"/>
                </a:cubicBezTo>
                <a:cubicBezTo>
                  <a:pt x="174213" y="211591"/>
                  <a:pt x="167817" y="222614"/>
                  <a:pt x="153802" y="241300"/>
                </a:cubicBezTo>
                <a:cubicBezTo>
                  <a:pt x="151685" y="247650"/>
                  <a:pt x="151633" y="255123"/>
                  <a:pt x="147452" y="260350"/>
                </a:cubicBezTo>
                <a:cubicBezTo>
                  <a:pt x="135320" y="275515"/>
                  <a:pt x="124690" y="271731"/>
                  <a:pt x="109352" y="279400"/>
                </a:cubicBezTo>
                <a:cubicBezTo>
                  <a:pt x="102526" y="282813"/>
                  <a:pt x="96652" y="287867"/>
                  <a:pt x="90302" y="292100"/>
                </a:cubicBezTo>
                <a:cubicBezTo>
                  <a:pt x="76002" y="335000"/>
                  <a:pt x="95834" y="288499"/>
                  <a:pt x="64902" y="323850"/>
                </a:cubicBezTo>
                <a:cubicBezTo>
                  <a:pt x="54851" y="335337"/>
                  <a:pt x="39502" y="361950"/>
                  <a:pt x="39502" y="361950"/>
                </a:cubicBezTo>
                <a:cubicBezTo>
                  <a:pt x="35952" y="376149"/>
                  <a:pt x="26636" y="416174"/>
                  <a:pt x="20452" y="425450"/>
                </a:cubicBezTo>
                <a:cubicBezTo>
                  <a:pt x="12033" y="438079"/>
                  <a:pt x="3155" y="447776"/>
                  <a:pt x="1402" y="463550"/>
                </a:cubicBezTo>
                <a:cubicBezTo>
                  <a:pt x="0" y="476172"/>
                  <a:pt x="1402" y="488950"/>
                  <a:pt x="1402" y="501650"/>
                </a:cubicBezTo>
              </a:path>
            </a:pathLst>
          </a:custGeom>
          <a:ln w="19050">
            <a:solidFill>
              <a:srgbClr val="0000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61" name="ZoneTexte 29"/>
          <p:cNvSpPr txBox="1">
            <a:spLocks noChangeArrowheads="1"/>
          </p:cNvSpPr>
          <p:nvPr/>
        </p:nvSpPr>
        <p:spPr bwMode="auto">
          <a:xfrm>
            <a:off x="3275732" y="4292600"/>
            <a:ext cx="903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200"/>
              <a:t>PMMA 2%</a:t>
            </a:r>
          </a:p>
        </p:txBody>
      </p:sp>
      <p:cxnSp>
        <p:nvCxnSpPr>
          <p:cNvPr id="25" name="Connecteur droit 24"/>
          <p:cNvCxnSpPr/>
          <p:nvPr/>
        </p:nvCxnSpPr>
        <p:spPr bwMode="auto">
          <a:xfrm>
            <a:off x="3132857" y="4581525"/>
            <a:ext cx="1147763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63" name="ZoneTexte 29"/>
          <p:cNvSpPr txBox="1">
            <a:spLocks noChangeArrowheads="1"/>
          </p:cNvSpPr>
          <p:nvPr/>
        </p:nvSpPr>
        <p:spPr bwMode="auto">
          <a:xfrm>
            <a:off x="3059832" y="4652963"/>
            <a:ext cx="9032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200"/>
              <a:t>PMMA 4%</a:t>
            </a:r>
          </a:p>
        </p:txBody>
      </p:sp>
      <p:sp>
        <p:nvSpPr>
          <p:cNvPr id="32" name="Forme libre 31"/>
          <p:cNvSpPr/>
          <p:nvPr/>
        </p:nvSpPr>
        <p:spPr>
          <a:xfrm>
            <a:off x="3736107" y="4914900"/>
            <a:ext cx="1416050" cy="165100"/>
          </a:xfrm>
          <a:custGeom>
            <a:avLst/>
            <a:gdLst>
              <a:gd name="connsiteX0" fmla="*/ 0 w 1416050"/>
              <a:gd name="connsiteY0" fmla="*/ 165100 h 165100"/>
              <a:gd name="connsiteX1" fmla="*/ 19050 w 1416050"/>
              <a:gd name="connsiteY1" fmla="*/ 152400 h 165100"/>
              <a:gd name="connsiteX2" fmla="*/ 38100 w 1416050"/>
              <a:gd name="connsiteY2" fmla="*/ 146050 h 165100"/>
              <a:gd name="connsiteX3" fmla="*/ 44450 w 1416050"/>
              <a:gd name="connsiteY3" fmla="*/ 127000 h 165100"/>
              <a:gd name="connsiteX4" fmla="*/ 69850 w 1416050"/>
              <a:gd name="connsiteY4" fmla="*/ 120650 h 165100"/>
              <a:gd name="connsiteX5" fmla="*/ 158750 w 1416050"/>
              <a:gd name="connsiteY5" fmla="*/ 114300 h 165100"/>
              <a:gd name="connsiteX6" fmla="*/ 177800 w 1416050"/>
              <a:gd name="connsiteY6" fmla="*/ 101600 h 165100"/>
              <a:gd name="connsiteX7" fmla="*/ 196850 w 1416050"/>
              <a:gd name="connsiteY7" fmla="*/ 95250 h 165100"/>
              <a:gd name="connsiteX8" fmla="*/ 234950 w 1416050"/>
              <a:gd name="connsiteY8" fmla="*/ 63500 h 165100"/>
              <a:gd name="connsiteX9" fmla="*/ 292100 w 1416050"/>
              <a:gd name="connsiteY9" fmla="*/ 57150 h 165100"/>
              <a:gd name="connsiteX10" fmla="*/ 330200 w 1416050"/>
              <a:gd name="connsiteY10" fmla="*/ 44450 h 165100"/>
              <a:gd name="connsiteX11" fmla="*/ 425450 w 1416050"/>
              <a:gd name="connsiteY11" fmla="*/ 31750 h 165100"/>
              <a:gd name="connsiteX12" fmla="*/ 482600 w 1416050"/>
              <a:gd name="connsiteY12" fmla="*/ 6350 h 165100"/>
              <a:gd name="connsiteX13" fmla="*/ 501650 w 1416050"/>
              <a:gd name="connsiteY13" fmla="*/ 0 h 165100"/>
              <a:gd name="connsiteX14" fmla="*/ 1416050 w 1416050"/>
              <a:gd name="connsiteY14" fmla="*/ 635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6050" h="165100">
                <a:moveTo>
                  <a:pt x="0" y="165100"/>
                </a:moveTo>
                <a:cubicBezTo>
                  <a:pt x="6350" y="160867"/>
                  <a:pt x="12224" y="155813"/>
                  <a:pt x="19050" y="152400"/>
                </a:cubicBezTo>
                <a:cubicBezTo>
                  <a:pt x="25037" y="149407"/>
                  <a:pt x="33367" y="150783"/>
                  <a:pt x="38100" y="146050"/>
                </a:cubicBezTo>
                <a:cubicBezTo>
                  <a:pt x="42833" y="141317"/>
                  <a:pt x="39223" y="131181"/>
                  <a:pt x="44450" y="127000"/>
                </a:cubicBezTo>
                <a:cubicBezTo>
                  <a:pt x="51265" y="121548"/>
                  <a:pt x="61176" y="121614"/>
                  <a:pt x="69850" y="120650"/>
                </a:cubicBezTo>
                <a:cubicBezTo>
                  <a:pt x="99377" y="117369"/>
                  <a:pt x="129117" y="116417"/>
                  <a:pt x="158750" y="114300"/>
                </a:cubicBezTo>
                <a:cubicBezTo>
                  <a:pt x="165100" y="110067"/>
                  <a:pt x="170974" y="105013"/>
                  <a:pt x="177800" y="101600"/>
                </a:cubicBezTo>
                <a:cubicBezTo>
                  <a:pt x="183787" y="98607"/>
                  <a:pt x="191281" y="98963"/>
                  <a:pt x="196850" y="95250"/>
                </a:cubicBezTo>
                <a:cubicBezTo>
                  <a:pt x="209645" y="86720"/>
                  <a:pt x="218330" y="67655"/>
                  <a:pt x="234950" y="63500"/>
                </a:cubicBezTo>
                <a:cubicBezTo>
                  <a:pt x="253545" y="58851"/>
                  <a:pt x="273050" y="59267"/>
                  <a:pt x="292100" y="57150"/>
                </a:cubicBezTo>
                <a:cubicBezTo>
                  <a:pt x="304800" y="52917"/>
                  <a:pt x="316916" y="46110"/>
                  <a:pt x="330200" y="44450"/>
                </a:cubicBezTo>
                <a:cubicBezTo>
                  <a:pt x="395852" y="36244"/>
                  <a:pt x="364106" y="40513"/>
                  <a:pt x="425450" y="31750"/>
                </a:cubicBezTo>
                <a:cubicBezTo>
                  <a:pt x="455639" y="11624"/>
                  <a:pt x="437260" y="21463"/>
                  <a:pt x="482600" y="6350"/>
                </a:cubicBezTo>
                <a:lnTo>
                  <a:pt x="501650" y="0"/>
                </a:lnTo>
                <a:cubicBezTo>
                  <a:pt x="1166275" y="7819"/>
                  <a:pt x="861471" y="6350"/>
                  <a:pt x="1416050" y="63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65" name="ZoneTexte 48"/>
          <p:cNvSpPr txBox="1">
            <a:spLocks noChangeArrowheads="1"/>
          </p:cNvSpPr>
          <p:nvPr/>
        </p:nvSpPr>
        <p:spPr bwMode="auto">
          <a:xfrm>
            <a:off x="3204295" y="5373688"/>
            <a:ext cx="1081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/>
              <a:t>lift-off :</a:t>
            </a:r>
          </a:p>
        </p:txBody>
      </p:sp>
      <p:cxnSp>
        <p:nvCxnSpPr>
          <p:cNvPr id="34" name="Connecteur droit 33"/>
          <p:cNvCxnSpPr/>
          <p:nvPr/>
        </p:nvCxnSpPr>
        <p:spPr bwMode="auto">
          <a:xfrm>
            <a:off x="4212357" y="6191250"/>
            <a:ext cx="10080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 bwMode="auto">
          <a:xfrm flipV="1">
            <a:off x="3132857" y="6191250"/>
            <a:ext cx="1079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orme libre 35"/>
          <p:cNvSpPr/>
          <p:nvPr/>
        </p:nvSpPr>
        <p:spPr>
          <a:xfrm>
            <a:off x="3736107" y="6021388"/>
            <a:ext cx="1416050" cy="165100"/>
          </a:xfrm>
          <a:custGeom>
            <a:avLst/>
            <a:gdLst>
              <a:gd name="connsiteX0" fmla="*/ 0 w 1416050"/>
              <a:gd name="connsiteY0" fmla="*/ 165100 h 165100"/>
              <a:gd name="connsiteX1" fmla="*/ 19050 w 1416050"/>
              <a:gd name="connsiteY1" fmla="*/ 152400 h 165100"/>
              <a:gd name="connsiteX2" fmla="*/ 38100 w 1416050"/>
              <a:gd name="connsiteY2" fmla="*/ 146050 h 165100"/>
              <a:gd name="connsiteX3" fmla="*/ 44450 w 1416050"/>
              <a:gd name="connsiteY3" fmla="*/ 127000 h 165100"/>
              <a:gd name="connsiteX4" fmla="*/ 69850 w 1416050"/>
              <a:gd name="connsiteY4" fmla="*/ 120650 h 165100"/>
              <a:gd name="connsiteX5" fmla="*/ 158750 w 1416050"/>
              <a:gd name="connsiteY5" fmla="*/ 114300 h 165100"/>
              <a:gd name="connsiteX6" fmla="*/ 177800 w 1416050"/>
              <a:gd name="connsiteY6" fmla="*/ 101600 h 165100"/>
              <a:gd name="connsiteX7" fmla="*/ 196850 w 1416050"/>
              <a:gd name="connsiteY7" fmla="*/ 95250 h 165100"/>
              <a:gd name="connsiteX8" fmla="*/ 234950 w 1416050"/>
              <a:gd name="connsiteY8" fmla="*/ 63500 h 165100"/>
              <a:gd name="connsiteX9" fmla="*/ 292100 w 1416050"/>
              <a:gd name="connsiteY9" fmla="*/ 57150 h 165100"/>
              <a:gd name="connsiteX10" fmla="*/ 330200 w 1416050"/>
              <a:gd name="connsiteY10" fmla="*/ 44450 h 165100"/>
              <a:gd name="connsiteX11" fmla="*/ 425450 w 1416050"/>
              <a:gd name="connsiteY11" fmla="*/ 31750 h 165100"/>
              <a:gd name="connsiteX12" fmla="*/ 482600 w 1416050"/>
              <a:gd name="connsiteY12" fmla="*/ 6350 h 165100"/>
              <a:gd name="connsiteX13" fmla="*/ 501650 w 1416050"/>
              <a:gd name="connsiteY13" fmla="*/ 0 h 165100"/>
              <a:gd name="connsiteX14" fmla="*/ 1416050 w 1416050"/>
              <a:gd name="connsiteY14" fmla="*/ 635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16050" h="165100">
                <a:moveTo>
                  <a:pt x="0" y="165100"/>
                </a:moveTo>
                <a:cubicBezTo>
                  <a:pt x="6350" y="160867"/>
                  <a:pt x="12224" y="155813"/>
                  <a:pt x="19050" y="152400"/>
                </a:cubicBezTo>
                <a:cubicBezTo>
                  <a:pt x="25037" y="149407"/>
                  <a:pt x="33367" y="150783"/>
                  <a:pt x="38100" y="146050"/>
                </a:cubicBezTo>
                <a:cubicBezTo>
                  <a:pt x="42833" y="141317"/>
                  <a:pt x="39223" y="131181"/>
                  <a:pt x="44450" y="127000"/>
                </a:cubicBezTo>
                <a:cubicBezTo>
                  <a:pt x="51265" y="121548"/>
                  <a:pt x="61176" y="121614"/>
                  <a:pt x="69850" y="120650"/>
                </a:cubicBezTo>
                <a:cubicBezTo>
                  <a:pt x="99377" y="117369"/>
                  <a:pt x="129117" y="116417"/>
                  <a:pt x="158750" y="114300"/>
                </a:cubicBezTo>
                <a:cubicBezTo>
                  <a:pt x="165100" y="110067"/>
                  <a:pt x="170974" y="105013"/>
                  <a:pt x="177800" y="101600"/>
                </a:cubicBezTo>
                <a:cubicBezTo>
                  <a:pt x="183787" y="98607"/>
                  <a:pt x="191281" y="98963"/>
                  <a:pt x="196850" y="95250"/>
                </a:cubicBezTo>
                <a:cubicBezTo>
                  <a:pt x="209645" y="86720"/>
                  <a:pt x="218330" y="67655"/>
                  <a:pt x="234950" y="63500"/>
                </a:cubicBezTo>
                <a:cubicBezTo>
                  <a:pt x="253545" y="58851"/>
                  <a:pt x="273050" y="59267"/>
                  <a:pt x="292100" y="57150"/>
                </a:cubicBezTo>
                <a:cubicBezTo>
                  <a:pt x="304800" y="52917"/>
                  <a:pt x="316916" y="46110"/>
                  <a:pt x="330200" y="44450"/>
                </a:cubicBezTo>
                <a:cubicBezTo>
                  <a:pt x="395852" y="36244"/>
                  <a:pt x="364106" y="40513"/>
                  <a:pt x="425450" y="31750"/>
                </a:cubicBezTo>
                <a:cubicBezTo>
                  <a:pt x="455639" y="11624"/>
                  <a:pt x="437260" y="21463"/>
                  <a:pt x="482600" y="6350"/>
                </a:cubicBezTo>
                <a:lnTo>
                  <a:pt x="501650" y="0"/>
                </a:lnTo>
                <a:cubicBezTo>
                  <a:pt x="1166275" y="7819"/>
                  <a:pt x="861471" y="6350"/>
                  <a:pt x="1416050" y="63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009" y="4292600"/>
            <a:ext cx="3345680" cy="2257003"/>
          </a:xfrm>
          <a:prstGeom prst="rect">
            <a:avLst/>
          </a:prstGeom>
        </p:spPr>
      </p:pic>
      <p:grpSp>
        <p:nvGrpSpPr>
          <p:cNvPr id="10" name="Csoportba foglalás 9"/>
          <p:cNvGrpSpPr/>
          <p:nvPr/>
        </p:nvGrpSpPr>
        <p:grpSpPr>
          <a:xfrm>
            <a:off x="35496" y="1628800"/>
            <a:ext cx="2807717" cy="4926622"/>
            <a:chOff x="35496" y="1628800"/>
            <a:chExt cx="2807717" cy="4926622"/>
          </a:xfrm>
        </p:grpSpPr>
        <p:grpSp>
          <p:nvGrpSpPr>
            <p:cNvPr id="8" name="Csoportba foglalás 7"/>
            <p:cNvGrpSpPr/>
            <p:nvPr/>
          </p:nvGrpSpPr>
          <p:grpSpPr>
            <a:xfrm>
              <a:off x="35496" y="1628800"/>
              <a:ext cx="2807717" cy="4926622"/>
              <a:chOff x="35496" y="1628800"/>
              <a:chExt cx="2807717" cy="4926622"/>
            </a:xfrm>
          </p:grpSpPr>
          <p:pic>
            <p:nvPicPr>
              <p:cNvPr id="4" name="Kép 3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512" y="1628800"/>
                <a:ext cx="2448272" cy="2448272"/>
              </a:xfrm>
              <a:prstGeom prst="rect">
                <a:avLst/>
              </a:prstGeom>
            </p:spPr>
          </p:pic>
          <p:pic>
            <p:nvPicPr>
              <p:cNvPr id="5" name="Kép 4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96" y="4077072"/>
                <a:ext cx="2807717" cy="2478350"/>
              </a:xfrm>
              <a:prstGeom prst="rect">
                <a:avLst/>
              </a:prstGeom>
            </p:spPr>
          </p:pic>
        </p:grp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250825" y="3628256"/>
              <a:ext cx="14938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400" dirty="0">
                  <a:solidFill>
                    <a:schemeClr val="bg1"/>
                  </a:solidFill>
                </a:rPr>
                <a:t>STM image (RT)</a:t>
              </a:r>
            </a:p>
          </p:txBody>
        </p:sp>
      </p:grpSp>
      <p:sp>
        <p:nvSpPr>
          <p:cNvPr id="40" name="Szövegdoboz 39"/>
          <p:cNvSpPr txBox="1"/>
          <p:nvPr/>
        </p:nvSpPr>
        <p:spPr>
          <a:xfrm>
            <a:off x="13523" y="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 descr="24 am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4321175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 2" descr="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3005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ZoneTexte 3"/>
          <p:cNvSpPr txBox="1">
            <a:spLocks noChangeArrowheads="1"/>
          </p:cNvSpPr>
          <p:nvPr/>
        </p:nvSpPr>
        <p:spPr bwMode="auto">
          <a:xfrm>
            <a:off x="1979613" y="4508500"/>
            <a:ext cx="1402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AFM </a:t>
            </a:r>
            <a:r>
              <a:rPr lang="fr-FR" dirty="0" smtClean="0"/>
              <a:t>Height</a:t>
            </a:r>
            <a:endParaRPr lang="fr-FR" dirty="0"/>
          </a:p>
        </p:txBody>
      </p:sp>
      <p:sp>
        <p:nvSpPr>
          <p:cNvPr id="4101" name="ZoneTexte 4"/>
          <p:cNvSpPr txBox="1">
            <a:spLocks noChangeArrowheads="1"/>
          </p:cNvSpPr>
          <p:nvPr/>
        </p:nvSpPr>
        <p:spPr bwMode="auto">
          <a:xfrm>
            <a:off x="6156325" y="4508500"/>
            <a:ext cx="2300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dirty="0" smtClean="0"/>
              <a:t>AFM </a:t>
            </a:r>
            <a:r>
              <a:rPr lang="fr-FR" dirty="0" smtClean="0"/>
              <a:t>Amplitude </a:t>
            </a:r>
            <a:r>
              <a:rPr lang="fr-FR" dirty="0"/>
              <a:t>error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80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4572000" y="2852936"/>
            <a:ext cx="4536504" cy="3282081"/>
            <a:chOff x="4443570" y="3243263"/>
            <a:chExt cx="4664934" cy="3426097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3570" y="3514656"/>
              <a:ext cx="4664934" cy="3154704"/>
            </a:xfrm>
            <a:prstGeom prst="rect">
              <a:avLst/>
            </a:prstGeom>
          </p:spPr>
        </p:pic>
        <p:sp>
          <p:nvSpPr>
            <p:cNvPr id="4" name="Szövegdoboz 3"/>
            <p:cNvSpPr txBox="1"/>
            <p:nvPr/>
          </p:nvSpPr>
          <p:spPr>
            <a:xfrm>
              <a:off x="4716016" y="3243263"/>
              <a:ext cx="2450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err="1" smtClean="0"/>
                <a:t>We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can</a:t>
              </a:r>
              <a:r>
                <a:rPr lang="hu-HU" sz="1600" dirty="0" smtClean="0"/>
                <a:t> </a:t>
              </a:r>
              <a:r>
                <a:rPr lang="hu-HU" sz="1600" dirty="0" err="1" smtClean="0"/>
                <a:t>define</a:t>
              </a:r>
              <a:r>
                <a:rPr lang="hu-HU" sz="1600" dirty="0" smtClean="0"/>
                <a:t> 3 </a:t>
              </a:r>
              <a:r>
                <a:rPr lang="hu-HU" sz="1600" dirty="0" err="1" smtClean="0"/>
                <a:t>regions</a:t>
              </a:r>
              <a:r>
                <a:rPr lang="hu-HU" sz="1600" dirty="0" smtClean="0"/>
                <a:t>:</a:t>
              </a:r>
              <a:endParaRPr lang="hu-HU" sz="1600" dirty="0"/>
            </a:p>
          </p:txBody>
        </p:sp>
      </p:grpSp>
      <p:pic>
        <p:nvPicPr>
          <p:cNvPr id="5" name="Image 3" descr="Vg dependence_corrected_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4443570" cy="30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053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oneTexte 2"/>
          <p:cNvSpPr txBox="1">
            <a:spLocks noChangeArrowheads="1"/>
          </p:cNvSpPr>
          <p:nvPr/>
        </p:nvSpPr>
        <p:spPr bwMode="auto">
          <a:xfrm>
            <a:off x="3492500" y="0"/>
            <a:ext cx="141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>
                <a:latin typeface="Calibri" pitchFamily="34" charset="0"/>
              </a:rPr>
              <a:t>R</a:t>
            </a:r>
            <a:r>
              <a:rPr lang="fr-FR" baseline="-25000">
                <a:latin typeface="Calibri" pitchFamily="34" charset="0"/>
              </a:rPr>
              <a:t>wires</a:t>
            </a:r>
            <a:r>
              <a:rPr lang="fr-FR">
                <a:latin typeface="Calibri" pitchFamily="34" charset="0"/>
              </a:rPr>
              <a:t> = 450 </a:t>
            </a:r>
            <a:r>
              <a:rPr lang="el-GR">
                <a:latin typeface="Calibri" pitchFamily="34" charset="0"/>
              </a:rPr>
              <a:t>Ω</a:t>
            </a:r>
            <a:endParaRPr lang="fr-FR">
              <a:latin typeface="Calibri" pitchFamily="34" charset="0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250824" y="476250"/>
            <a:ext cx="8893176" cy="3610295"/>
            <a:chOff x="250824" y="476250"/>
            <a:chExt cx="8893176" cy="3610295"/>
          </a:xfrm>
        </p:grpSpPr>
        <p:sp>
          <p:nvSpPr>
            <p:cNvPr id="5122" name="ZoneTexte 1"/>
            <p:cNvSpPr txBox="1">
              <a:spLocks noChangeArrowheads="1"/>
            </p:cNvSpPr>
            <p:nvPr/>
          </p:nvSpPr>
          <p:spPr bwMode="auto">
            <a:xfrm>
              <a:off x="250824" y="908050"/>
              <a:ext cx="88931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1: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0.58 mV</a:t>
              </a:r>
              <a:r>
                <a:rPr lang="fr-FR" dirty="0">
                  <a:latin typeface="Calibri" pitchFamily="34" charset="0"/>
                </a:rPr>
                <a:t>; I1 = 0.73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V1’ = </a:t>
              </a:r>
              <a:r>
                <a:rPr lang="hu-HU" dirty="0" smtClean="0">
                  <a:solidFill>
                    <a:srgbClr val="0000CC"/>
                  </a:solidFill>
                  <a:latin typeface="Calibri" pitchFamily="34" charset="0"/>
                </a:rPr>
                <a:t>V1 – I1×</a:t>
              </a:r>
              <a:r>
                <a:rPr lang="hu-HU" dirty="0" err="1" smtClean="0">
                  <a:solidFill>
                    <a:srgbClr val="0000CC"/>
                  </a:solidFill>
                  <a:latin typeface="Calibri" pitchFamily="34" charset="0"/>
                </a:rPr>
                <a:t>R</a:t>
              </a:r>
              <a:r>
                <a:rPr lang="hu-HU" baseline="-25000" dirty="0" err="1" smtClean="0">
                  <a:solidFill>
                    <a:srgbClr val="0000CC"/>
                  </a:solidFill>
                  <a:latin typeface="Calibri" pitchFamily="34" charset="0"/>
                </a:rPr>
                <a:t>wires</a:t>
              </a:r>
              <a:r>
                <a:rPr lang="hu-HU" baseline="-25000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hu-HU" dirty="0" smtClean="0">
                  <a:solidFill>
                    <a:srgbClr val="0000CC"/>
                  </a:solidFill>
                  <a:latin typeface="Calibri" pitchFamily="34" charset="0"/>
                </a:rPr>
                <a:t>= </a:t>
              </a:r>
              <a:r>
                <a:rPr lang="fr-FR" dirty="0" smtClean="0">
                  <a:solidFill>
                    <a:srgbClr val="0000CC"/>
                  </a:solidFill>
                  <a:latin typeface="Calibri" pitchFamily="34" charset="0"/>
                </a:rPr>
                <a:t>0.25 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mV</a:t>
              </a:r>
              <a:r>
                <a:rPr lang="fr-FR" dirty="0">
                  <a:latin typeface="Calibri" pitchFamily="34" charset="0"/>
                </a:rPr>
                <a:t>; </a:t>
              </a:r>
              <a:r>
                <a:rPr lang="hu-HU" dirty="0" smtClean="0">
                  <a:latin typeface="Calibri" pitchFamily="34" charset="0"/>
                </a:rPr>
                <a:t> </a:t>
              </a:r>
              <a:r>
                <a:rPr lang="fr-FR" dirty="0" smtClean="0">
                  <a:latin typeface="Calibri" pitchFamily="34" charset="0"/>
                </a:rPr>
                <a:t>P1 </a:t>
              </a:r>
              <a:r>
                <a:rPr lang="fr-FR" dirty="0">
                  <a:latin typeface="Calibri" pitchFamily="34" charset="0"/>
                </a:rPr>
                <a:t>= I1xV1’ = 0.18 nW </a:t>
              </a:r>
            </a:p>
          </p:txBody>
        </p:sp>
        <p:sp>
          <p:nvSpPr>
            <p:cNvPr id="5124" name="ZoneTexte 3"/>
            <p:cNvSpPr txBox="1">
              <a:spLocks noChangeArrowheads="1"/>
            </p:cNvSpPr>
            <p:nvPr/>
          </p:nvSpPr>
          <p:spPr bwMode="auto">
            <a:xfrm>
              <a:off x="323850" y="476250"/>
              <a:ext cx="12239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latin typeface="Calibri" pitchFamily="34" charset="0"/>
                </a:rPr>
                <a:t>Vg = 30 V</a:t>
              </a:r>
            </a:p>
          </p:txBody>
        </p:sp>
        <p:sp>
          <p:nvSpPr>
            <p:cNvPr id="5128" name="ZoneTexte 4"/>
            <p:cNvSpPr txBox="1">
              <a:spLocks noChangeArrowheads="1"/>
            </p:cNvSpPr>
            <p:nvPr/>
          </p:nvSpPr>
          <p:spPr bwMode="auto">
            <a:xfrm>
              <a:off x="323850" y="3213100"/>
              <a:ext cx="1224091" cy="36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="1">
                  <a:latin typeface="Calibri" pitchFamily="34" charset="0"/>
                </a:rPr>
                <a:t>Vg = - 20 V</a:t>
              </a:r>
            </a:p>
          </p:txBody>
        </p:sp>
        <p:sp>
          <p:nvSpPr>
            <p:cNvPr id="5129" name="ZoneTexte 7"/>
            <p:cNvSpPr txBox="1">
              <a:spLocks noChangeArrowheads="1"/>
            </p:cNvSpPr>
            <p:nvPr/>
          </p:nvSpPr>
          <p:spPr bwMode="auto">
            <a:xfrm>
              <a:off x="431350" y="3717189"/>
              <a:ext cx="8712650" cy="36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1: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0.58 mV</a:t>
              </a:r>
              <a:r>
                <a:rPr lang="fr-FR" dirty="0">
                  <a:latin typeface="Calibri" pitchFamily="34" charset="0"/>
                </a:rPr>
                <a:t>; I1 = 0.52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V1’ = 0.34 mV</a:t>
              </a:r>
              <a:r>
                <a:rPr lang="fr-FR" dirty="0">
                  <a:latin typeface="Calibri" pitchFamily="34" charset="0"/>
                </a:rPr>
                <a:t>; 	P1 = I1xV1’ = 0.18 nW </a:t>
              </a: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268116" y="1403747"/>
            <a:ext cx="8875884" cy="3835003"/>
            <a:chOff x="268116" y="1403747"/>
            <a:chExt cx="8875884" cy="3835003"/>
          </a:xfrm>
        </p:grpSpPr>
        <p:sp>
          <p:nvSpPr>
            <p:cNvPr id="5125" name="ZoneTexte 5"/>
            <p:cNvSpPr txBox="1">
              <a:spLocks noChangeArrowheads="1"/>
            </p:cNvSpPr>
            <p:nvPr/>
          </p:nvSpPr>
          <p:spPr bwMode="auto">
            <a:xfrm>
              <a:off x="268116" y="1403747"/>
              <a:ext cx="87137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2: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1.05 mV</a:t>
              </a:r>
              <a:r>
                <a:rPr lang="fr-FR" dirty="0">
                  <a:latin typeface="Calibri" pitchFamily="34" charset="0"/>
                </a:rPr>
                <a:t>; I2 = 1.25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V2’ = 0.49 mV</a:t>
              </a:r>
              <a:r>
                <a:rPr lang="fr-FR" dirty="0">
                  <a:latin typeface="Calibri" pitchFamily="34" charset="0"/>
                </a:rPr>
                <a:t>; 	P2 = I2xV2’ = 0.61 nW </a:t>
              </a:r>
            </a:p>
          </p:txBody>
        </p:sp>
        <p:sp>
          <p:nvSpPr>
            <p:cNvPr id="5126" name="ZoneTexte 6"/>
            <p:cNvSpPr txBox="1">
              <a:spLocks noChangeArrowheads="1"/>
            </p:cNvSpPr>
            <p:nvPr/>
          </p:nvSpPr>
          <p:spPr bwMode="auto">
            <a:xfrm>
              <a:off x="268116" y="1906985"/>
              <a:ext cx="87137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3: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1.41 mV</a:t>
              </a:r>
              <a:r>
                <a:rPr lang="fr-FR" dirty="0">
                  <a:latin typeface="Calibri" pitchFamily="34" charset="0"/>
                </a:rPr>
                <a:t>; I3 = 1.66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V3’ = </a:t>
              </a:r>
              <a:r>
                <a:rPr lang="fr-FR" dirty="0" smtClean="0">
                  <a:solidFill>
                    <a:srgbClr val="0000CC"/>
                  </a:solidFill>
                  <a:latin typeface="Calibri" pitchFamily="34" charset="0"/>
                </a:rPr>
                <a:t>0.</a:t>
              </a:r>
              <a:r>
                <a:rPr lang="hu-HU" dirty="0" smtClean="0">
                  <a:solidFill>
                    <a:srgbClr val="0000CC"/>
                  </a:solidFill>
                  <a:latin typeface="Calibri" pitchFamily="34" charset="0"/>
                </a:rPr>
                <a:t>66</a:t>
              </a:r>
              <a:r>
                <a:rPr lang="fr-FR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mV</a:t>
              </a:r>
              <a:r>
                <a:rPr lang="fr-FR" dirty="0">
                  <a:latin typeface="Calibri" pitchFamily="34" charset="0"/>
                </a:rPr>
                <a:t>; 	P3 = I3xV3’ = 1.1 nW </a:t>
              </a:r>
            </a:p>
          </p:txBody>
        </p:sp>
        <p:sp>
          <p:nvSpPr>
            <p:cNvPr id="5130" name="ZoneTexte 8"/>
            <p:cNvSpPr txBox="1">
              <a:spLocks noChangeArrowheads="1"/>
            </p:cNvSpPr>
            <p:nvPr/>
          </p:nvSpPr>
          <p:spPr bwMode="auto">
            <a:xfrm>
              <a:off x="431350" y="4293291"/>
              <a:ext cx="8712650" cy="36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2: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1.1 mV</a:t>
              </a:r>
              <a:r>
                <a:rPr lang="fr-FR" dirty="0">
                  <a:latin typeface="Calibri" pitchFamily="34" charset="0"/>
                </a:rPr>
                <a:t>; I2 = 0.96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V2’ = 0.67 mV</a:t>
              </a:r>
              <a:r>
                <a:rPr lang="fr-FR" dirty="0">
                  <a:latin typeface="Calibri" pitchFamily="34" charset="0"/>
                </a:rPr>
                <a:t>; 	P2 = I2xV2’ = 0.64 nW </a:t>
              </a:r>
            </a:p>
          </p:txBody>
        </p:sp>
        <p:sp>
          <p:nvSpPr>
            <p:cNvPr id="5131" name="ZoneTexte 9"/>
            <p:cNvSpPr txBox="1">
              <a:spLocks noChangeArrowheads="1"/>
            </p:cNvSpPr>
            <p:nvPr/>
          </p:nvSpPr>
          <p:spPr bwMode="auto">
            <a:xfrm>
              <a:off x="431350" y="4869394"/>
              <a:ext cx="8712650" cy="36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dirty="0">
                  <a:latin typeface="Calibri" pitchFamily="34" charset="0"/>
                </a:rPr>
                <a:t>Dip 3: 	</a:t>
              </a:r>
              <a:r>
                <a:rPr lang="fr-FR" dirty="0">
                  <a:solidFill>
                    <a:srgbClr val="FF0000"/>
                  </a:solidFill>
                  <a:latin typeface="Calibri" pitchFamily="34" charset="0"/>
                </a:rPr>
                <a:t>V1 = 1.4 mV</a:t>
              </a:r>
              <a:r>
                <a:rPr lang="fr-FR" dirty="0">
                  <a:latin typeface="Calibri" pitchFamily="34" charset="0"/>
                </a:rPr>
                <a:t>; I3 = 1.21 </a:t>
              </a:r>
              <a:r>
                <a:rPr lang="el-GR" dirty="0">
                  <a:latin typeface="Calibri" pitchFamily="34" charset="0"/>
                </a:rPr>
                <a:t>μ</a:t>
              </a:r>
              <a:r>
                <a:rPr lang="fr-FR" dirty="0">
                  <a:latin typeface="Calibri" pitchFamily="34" charset="0"/>
                </a:rPr>
                <a:t>A; 	</a:t>
              </a:r>
              <a:r>
                <a:rPr lang="fr-FR" dirty="0">
                  <a:solidFill>
                    <a:srgbClr val="0000CC"/>
                  </a:solidFill>
                  <a:latin typeface="Calibri" pitchFamily="34" charset="0"/>
                </a:rPr>
                <a:t>V3’ = 0.85 mV</a:t>
              </a:r>
              <a:r>
                <a:rPr lang="fr-FR" dirty="0">
                  <a:latin typeface="Calibri" pitchFamily="34" charset="0"/>
                </a:rPr>
                <a:t>; 	P3 = I3xV3’ = 1.03 nW </a:t>
              </a:r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35496" y="637203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014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513" y="115888"/>
            <a:ext cx="39925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50768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86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3995738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888" y="3213100"/>
            <a:ext cx="35528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68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 descr="Z TraceUp Fri Sep 03 11_13_10 2010 [45-1]  STM_Spectroscopy ST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47688"/>
            <a:ext cx="2685691" cy="268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50825" y="2492375"/>
            <a:ext cx="1493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chemeClr val="bg1"/>
                </a:solidFill>
              </a:rPr>
              <a:t>STM image (RT)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50825" y="188913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 b="1">
                <a:solidFill>
                  <a:schemeClr val="accent2"/>
                </a:solidFill>
              </a:rPr>
              <a:t>Problem of PVD: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84196" y="3272696"/>
            <a:ext cx="88523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dirty="0">
                <a:solidFill>
                  <a:srgbClr val="800000"/>
                </a:solidFill>
              </a:rPr>
              <a:t>~ 170 nm high edges, i.e. 3 times higher than the deposited metal (55 nm)</a:t>
            </a:r>
          </a:p>
          <a:p>
            <a:pPr eaLnBrk="1" hangingPunct="1">
              <a:spcBef>
                <a:spcPct val="50000"/>
              </a:spcBef>
            </a:pPr>
            <a:r>
              <a:rPr lang="hu-HU" sz="1600" dirty="0" smtClean="0">
                <a:solidFill>
                  <a:srgbClr val="800000"/>
                </a:solidFill>
                <a:sym typeface="Wingdings" pitchFamily="2" charset="2"/>
              </a:rPr>
              <a:t></a:t>
            </a:r>
            <a:r>
              <a:rPr lang="fr-FR" sz="1600" dirty="0" smtClean="0">
                <a:solidFill>
                  <a:srgbClr val="800000"/>
                </a:solidFill>
              </a:rPr>
              <a:t> </a:t>
            </a:r>
            <a:r>
              <a:rPr lang="fr-FR" sz="1600" dirty="0">
                <a:solidFill>
                  <a:srgbClr val="800000"/>
                </a:solidFill>
              </a:rPr>
              <a:t>very difficult to perform low-temperature STM at the metal-graphene interface</a:t>
            </a:r>
          </a:p>
          <a:p>
            <a:pPr eaLnBrk="1" hangingPunct="1">
              <a:spcBef>
                <a:spcPct val="50000"/>
              </a:spcBef>
            </a:pPr>
            <a:endParaRPr lang="fr-FR" sz="1600" dirty="0">
              <a:solidFill>
                <a:srgbClr val="800000"/>
              </a:solidFill>
            </a:endParaRPr>
          </a:p>
        </p:txBody>
      </p:sp>
      <p:grpSp>
        <p:nvGrpSpPr>
          <p:cNvPr id="2" name="Csoportba foglalás 1"/>
          <p:cNvGrpSpPr/>
          <p:nvPr/>
        </p:nvGrpSpPr>
        <p:grpSpPr>
          <a:xfrm>
            <a:off x="904086" y="4627563"/>
            <a:ext cx="6258355" cy="1208087"/>
            <a:chOff x="906033" y="3373438"/>
            <a:chExt cx="6258355" cy="1208087"/>
          </a:xfrm>
        </p:grpSpPr>
        <p:cxnSp>
          <p:nvCxnSpPr>
            <p:cNvPr id="15" name="Connecteur droit 14"/>
            <p:cNvCxnSpPr/>
            <p:nvPr/>
          </p:nvCxnSpPr>
          <p:spPr bwMode="auto">
            <a:xfrm flipV="1">
              <a:off x="1141413" y="3500438"/>
              <a:ext cx="787400" cy="4762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 bwMode="auto">
            <a:xfrm rot="5400000">
              <a:off x="1391444" y="4040982"/>
              <a:ext cx="1081087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 bwMode="auto">
            <a:xfrm>
              <a:off x="1930400" y="4564063"/>
              <a:ext cx="100806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Forme libre 26"/>
            <p:cNvSpPr/>
            <p:nvPr/>
          </p:nvSpPr>
          <p:spPr bwMode="auto">
            <a:xfrm>
              <a:off x="1116013" y="3373438"/>
              <a:ext cx="863600" cy="241300"/>
            </a:xfrm>
            <a:custGeom>
              <a:avLst/>
              <a:gdLst>
                <a:gd name="connsiteX0" fmla="*/ 49625 w 728548"/>
                <a:gd name="connsiteY0" fmla="*/ 133350 h 241137"/>
                <a:gd name="connsiteX1" fmla="*/ 21050 w 728548"/>
                <a:gd name="connsiteY1" fmla="*/ 123825 h 241137"/>
                <a:gd name="connsiteX2" fmla="*/ 21050 w 728548"/>
                <a:gd name="connsiteY2" fmla="*/ 19050 h 241137"/>
                <a:gd name="connsiteX3" fmla="*/ 49625 w 728548"/>
                <a:gd name="connsiteY3" fmla="*/ 0 h 241137"/>
                <a:gd name="connsiteX4" fmla="*/ 706850 w 728548"/>
                <a:gd name="connsiteY4" fmla="*/ 9525 h 241137"/>
                <a:gd name="connsiteX5" fmla="*/ 725900 w 728548"/>
                <a:gd name="connsiteY5" fmla="*/ 38100 h 241137"/>
                <a:gd name="connsiteX6" fmla="*/ 716375 w 728548"/>
                <a:gd name="connsiteY6" fmla="*/ 180975 h 241137"/>
                <a:gd name="connsiteX7" fmla="*/ 687800 w 728548"/>
                <a:gd name="connsiteY7" fmla="*/ 238125 h 24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8548" h="241137">
                  <a:moveTo>
                    <a:pt x="49625" y="133350"/>
                  </a:moveTo>
                  <a:cubicBezTo>
                    <a:pt x="40100" y="130175"/>
                    <a:pt x="28150" y="130925"/>
                    <a:pt x="21050" y="123825"/>
                  </a:cubicBezTo>
                  <a:cubicBezTo>
                    <a:pt x="0" y="102775"/>
                    <a:pt x="19024" y="24114"/>
                    <a:pt x="21050" y="19050"/>
                  </a:cubicBezTo>
                  <a:cubicBezTo>
                    <a:pt x="25302" y="8421"/>
                    <a:pt x="40100" y="6350"/>
                    <a:pt x="49625" y="0"/>
                  </a:cubicBezTo>
                  <a:lnTo>
                    <a:pt x="706850" y="9525"/>
                  </a:lnTo>
                  <a:cubicBezTo>
                    <a:pt x="718280" y="10169"/>
                    <a:pt x="725265" y="26670"/>
                    <a:pt x="725900" y="38100"/>
                  </a:cubicBezTo>
                  <a:cubicBezTo>
                    <a:pt x="728548" y="85757"/>
                    <a:pt x="723125" y="133724"/>
                    <a:pt x="716375" y="180975"/>
                  </a:cubicBezTo>
                  <a:cubicBezTo>
                    <a:pt x="707780" y="241137"/>
                    <a:pt x="715594" y="238125"/>
                    <a:pt x="687800" y="238125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" name="Forme libre 27"/>
            <p:cNvSpPr/>
            <p:nvPr/>
          </p:nvSpPr>
          <p:spPr bwMode="auto">
            <a:xfrm>
              <a:off x="1930462" y="3987605"/>
              <a:ext cx="821163" cy="476576"/>
            </a:xfrm>
            <a:custGeom>
              <a:avLst/>
              <a:gdLst>
                <a:gd name="connsiteX0" fmla="*/ 0 w 821254"/>
                <a:gd name="connsiteY0" fmla="*/ 476250 h 476250"/>
                <a:gd name="connsiteX1" fmla="*/ 695325 w 821254"/>
                <a:gd name="connsiteY1" fmla="*/ 466725 h 476250"/>
                <a:gd name="connsiteX2" fmla="*/ 704850 w 821254"/>
                <a:gd name="connsiteY2" fmla="*/ 438150 h 476250"/>
                <a:gd name="connsiteX3" fmla="*/ 733425 w 821254"/>
                <a:gd name="connsiteY3" fmla="*/ 419100 h 476250"/>
                <a:gd name="connsiteX4" fmla="*/ 781050 w 821254"/>
                <a:gd name="connsiteY4" fmla="*/ 276225 h 476250"/>
                <a:gd name="connsiteX5" fmla="*/ 800100 w 821254"/>
                <a:gd name="connsiteY5" fmla="*/ 219075 h 476250"/>
                <a:gd name="connsiteX6" fmla="*/ 809625 w 821254"/>
                <a:gd name="connsiteY6" fmla="*/ 190500 h 476250"/>
                <a:gd name="connsiteX7" fmla="*/ 790575 w 821254"/>
                <a:gd name="connsiteY7" fmla="*/ 161925 h 476250"/>
                <a:gd name="connsiteX8" fmla="*/ 800100 w 821254"/>
                <a:gd name="connsiteY8" fmla="*/ 133350 h 476250"/>
                <a:gd name="connsiteX9" fmla="*/ 809625 w 821254"/>
                <a:gd name="connsiteY9" fmla="*/ 85725 h 476250"/>
                <a:gd name="connsiteX10" fmla="*/ 819150 w 821254"/>
                <a:gd name="connsiteY10" fmla="*/ 57150 h 476250"/>
                <a:gd name="connsiteX11" fmla="*/ 819150 w 821254"/>
                <a:gd name="connsiteY11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254" h="476250">
                  <a:moveTo>
                    <a:pt x="0" y="476250"/>
                  </a:moveTo>
                  <a:lnTo>
                    <a:pt x="695325" y="466725"/>
                  </a:lnTo>
                  <a:cubicBezTo>
                    <a:pt x="705351" y="466183"/>
                    <a:pt x="698578" y="445990"/>
                    <a:pt x="704850" y="438150"/>
                  </a:cubicBezTo>
                  <a:cubicBezTo>
                    <a:pt x="712001" y="429211"/>
                    <a:pt x="723900" y="425450"/>
                    <a:pt x="733425" y="419100"/>
                  </a:cubicBezTo>
                  <a:lnTo>
                    <a:pt x="781050" y="276225"/>
                  </a:lnTo>
                  <a:lnTo>
                    <a:pt x="800100" y="219075"/>
                  </a:lnTo>
                  <a:lnTo>
                    <a:pt x="809625" y="190500"/>
                  </a:lnTo>
                  <a:cubicBezTo>
                    <a:pt x="803275" y="180975"/>
                    <a:pt x="792457" y="173217"/>
                    <a:pt x="790575" y="161925"/>
                  </a:cubicBezTo>
                  <a:cubicBezTo>
                    <a:pt x="788924" y="152021"/>
                    <a:pt x="797665" y="143090"/>
                    <a:pt x="800100" y="133350"/>
                  </a:cubicBezTo>
                  <a:cubicBezTo>
                    <a:pt x="804027" y="117644"/>
                    <a:pt x="805698" y="101431"/>
                    <a:pt x="809625" y="85725"/>
                  </a:cubicBezTo>
                  <a:cubicBezTo>
                    <a:pt x="812060" y="75985"/>
                    <a:pt x="818041" y="67129"/>
                    <a:pt x="819150" y="57150"/>
                  </a:cubicBezTo>
                  <a:cubicBezTo>
                    <a:pt x="821254" y="38217"/>
                    <a:pt x="819150" y="19050"/>
                    <a:pt x="819150" y="0"/>
                  </a:cubicBezTo>
                </a:path>
              </a:pathLst>
            </a:cu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29" name="Connecteur droit 28"/>
            <p:cNvCxnSpPr/>
            <p:nvPr/>
          </p:nvCxnSpPr>
          <p:spPr bwMode="auto">
            <a:xfrm>
              <a:off x="1282700" y="4564063"/>
              <a:ext cx="6477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29" name="ZoneTexte 29"/>
            <p:cNvSpPr txBox="1">
              <a:spLocks noChangeArrowheads="1"/>
            </p:cNvSpPr>
            <p:nvPr/>
          </p:nvSpPr>
          <p:spPr bwMode="auto">
            <a:xfrm>
              <a:off x="906033" y="3933825"/>
              <a:ext cx="10227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400" dirty="0"/>
                <a:t>PMMA 4%</a:t>
              </a:r>
            </a:p>
          </p:txBody>
        </p:sp>
        <p:cxnSp>
          <p:nvCxnSpPr>
            <p:cNvPr id="34" name="Connecteur droit 33"/>
            <p:cNvCxnSpPr/>
            <p:nvPr/>
          </p:nvCxnSpPr>
          <p:spPr bwMode="auto">
            <a:xfrm rot="5400000">
              <a:off x="5940425" y="4365625"/>
              <a:ext cx="4318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 bwMode="auto">
            <a:xfrm>
              <a:off x="6156325" y="4581525"/>
              <a:ext cx="100806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Forme libre 38"/>
            <p:cNvSpPr/>
            <p:nvPr/>
          </p:nvSpPr>
          <p:spPr bwMode="auto">
            <a:xfrm>
              <a:off x="6156454" y="4149725"/>
              <a:ext cx="821109" cy="332043"/>
            </a:xfrm>
            <a:custGeom>
              <a:avLst/>
              <a:gdLst>
                <a:gd name="connsiteX0" fmla="*/ 0 w 821254"/>
                <a:gd name="connsiteY0" fmla="*/ 476250 h 476250"/>
                <a:gd name="connsiteX1" fmla="*/ 695325 w 821254"/>
                <a:gd name="connsiteY1" fmla="*/ 466725 h 476250"/>
                <a:gd name="connsiteX2" fmla="*/ 704850 w 821254"/>
                <a:gd name="connsiteY2" fmla="*/ 438150 h 476250"/>
                <a:gd name="connsiteX3" fmla="*/ 733425 w 821254"/>
                <a:gd name="connsiteY3" fmla="*/ 419100 h 476250"/>
                <a:gd name="connsiteX4" fmla="*/ 781050 w 821254"/>
                <a:gd name="connsiteY4" fmla="*/ 276225 h 476250"/>
                <a:gd name="connsiteX5" fmla="*/ 800100 w 821254"/>
                <a:gd name="connsiteY5" fmla="*/ 219075 h 476250"/>
                <a:gd name="connsiteX6" fmla="*/ 809625 w 821254"/>
                <a:gd name="connsiteY6" fmla="*/ 190500 h 476250"/>
                <a:gd name="connsiteX7" fmla="*/ 790575 w 821254"/>
                <a:gd name="connsiteY7" fmla="*/ 161925 h 476250"/>
                <a:gd name="connsiteX8" fmla="*/ 800100 w 821254"/>
                <a:gd name="connsiteY8" fmla="*/ 133350 h 476250"/>
                <a:gd name="connsiteX9" fmla="*/ 809625 w 821254"/>
                <a:gd name="connsiteY9" fmla="*/ 85725 h 476250"/>
                <a:gd name="connsiteX10" fmla="*/ 819150 w 821254"/>
                <a:gd name="connsiteY10" fmla="*/ 57150 h 476250"/>
                <a:gd name="connsiteX11" fmla="*/ 819150 w 821254"/>
                <a:gd name="connsiteY11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1254" h="476250">
                  <a:moveTo>
                    <a:pt x="0" y="476250"/>
                  </a:moveTo>
                  <a:lnTo>
                    <a:pt x="695325" y="466725"/>
                  </a:lnTo>
                  <a:cubicBezTo>
                    <a:pt x="705351" y="466183"/>
                    <a:pt x="698578" y="445990"/>
                    <a:pt x="704850" y="438150"/>
                  </a:cubicBezTo>
                  <a:cubicBezTo>
                    <a:pt x="712001" y="429211"/>
                    <a:pt x="723900" y="425450"/>
                    <a:pt x="733425" y="419100"/>
                  </a:cubicBezTo>
                  <a:lnTo>
                    <a:pt x="781050" y="276225"/>
                  </a:lnTo>
                  <a:lnTo>
                    <a:pt x="800100" y="219075"/>
                  </a:lnTo>
                  <a:lnTo>
                    <a:pt x="809625" y="190500"/>
                  </a:lnTo>
                  <a:cubicBezTo>
                    <a:pt x="803275" y="180975"/>
                    <a:pt x="792457" y="173217"/>
                    <a:pt x="790575" y="161925"/>
                  </a:cubicBezTo>
                  <a:cubicBezTo>
                    <a:pt x="788924" y="152021"/>
                    <a:pt x="797665" y="143090"/>
                    <a:pt x="800100" y="133350"/>
                  </a:cubicBezTo>
                  <a:cubicBezTo>
                    <a:pt x="804027" y="117644"/>
                    <a:pt x="805698" y="101431"/>
                    <a:pt x="809625" y="85725"/>
                  </a:cubicBezTo>
                  <a:cubicBezTo>
                    <a:pt x="812060" y="75985"/>
                    <a:pt x="818041" y="67129"/>
                    <a:pt x="819150" y="57150"/>
                  </a:cubicBezTo>
                  <a:cubicBezTo>
                    <a:pt x="821254" y="38217"/>
                    <a:pt x="819150" y="19050"/>
                    <a:pt x="819150" y="0"/>
                  </a:cubicBezTo>
                </a:path>
              </a:pathLst>
            </a:custGeom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0" name="Connecteur droit 39"/>
            <p:cNvCxnSpPr/>
            <p:nvPr/>
          </p:nvCxnSpPr>
          <p:spPr bwMode="auto">
            <a:xfrm>
              <a:off x="5508625" y="4581525"/>
              <a:ext cx="6477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34" name="ZoneTexte 48"/>
            <p:cNvSpPr txBox="1">
              <a:spLocks noChangeArrowheads="1"/>
            </p:cNvSpPr>
            <p:nvPr/>
          </p:nvSpPr>
          <p:spPr bwMode="auto">
            <a:xfrm>
              <a:off x="3203574" y="4149725"/>
              <a:ext cx="1872481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dirty="0"/>
                <a:t>lift-off </a:t>
              </a:r>
              <a:r>
                <a:rPr lang="fr-FR" dirty="0" smtClean="0"/>
                <a:t>:</a:t>
              </a:r>
              <a:r>
                <a:rPr lang="hu-HU" dirty="0" smtClean="0"/>
                <a:t> </a:t>
              </a:r>
              <a:r>
                <a:rPr lang="hu-HU" dirty="0" smtClean="0">
                  <a:sym typeface="Wingdings" pitchFamily="2" charset="2"/>
                </a:rPr>
                <a:t></a:t>
              </a:r>
              <a:endParaRPr lang="fr-FR" dirty="0"/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3083094" y="548680"/>
            <a:ext cx="4252506" cy="2724016"/>
            <a:chOff x="3083094" y="548680"/>
            <a:chExt cx="4252506" cy="2724016"/>
          </a:xfrm>
        </p:grpSpPr>
        <p:pic>
          <p:nvPicPr>
            <p:cNvPr id="5139" name="Picture 19" descr="Z TraceUp Fri Sep 03 11_13_10 2010 [45-1]  STM_Spectroscopy STM_pr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94" y="548680"/>
              <a:ext cx="4225210" cy="271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églalap 2"/>
            <p:cNvSpPr/>
            <p:nvPr/>
          </p:nvSpPr>
          <p:spPr>
            <a:xfrm>
              <a:off x="6181804" y="548680"/>
              <a:ext cx="1153796" cy="272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2" name="Szövegdoboz 21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21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64" y="3314841"/>
            <a:ext cx="4546484" cy="32124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358" y="44625"/>
            <a:ext cx="4575090" cy="3232698"/>
          </a:xfrm>
          <a:prstGeom prst="rect">
            <a:avLst/>
          </a:prstGeom>
        </p:spPr>
      </p:pic>
      <p:pic>
        <p:nvPicPr>
          <p:cNvPr id="11266" name="Picture 5" descr="lin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7338"/>
            <a:ext cx="29241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107504" y="1218238"/>
            <a:ext cx="11608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sz="1600" dirty="0" smtClean="0"/>
              <a:t>3</a:t>
            </a:r>
            <a:r>
              <a:rPr lang="fr-FR" sz="1600" dirty="0" smtClean="0"/>
              <a:t>2x</a:t>
            </a:r>
            <a:r>
              <a:rPr lang="hu-HU" sz="1600" dirty="0" smtClean="0"/>
              <a:t>3</a:t>
            </a:r>
            <a:r>
              <a:rPr lang="fr-FR" sz="1600" dirty="0" smtClean="0"/>
              <a:t>2 </a:t>
            </a:r>
            <a:r>
              <a:rPr lang="fr-FR" sz="1600" dirty="0"/>
              <a:t>nm</a:t>
            </a:r>
            <a:r>
              <a:rPr lang="fr-FR" sz="1600" baseline="30000" dirty="0"/>
              <a:t>2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77932" y="449103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1</a:t>
            </a:r>
            <a:endParaRPr lang="hu-HU" sz="1600" dirty="0"/>
          </a:p>
        </p:txBody>
      </p:sp>
      <p:cxnSp>
        <p:nvCxnSpPr>
          <p:cNvPr id="14" name="Egyenes összekötő 13"/>
          <p:cNvCxnSpPr/>
          <p:nvPr/>
        </p:nvCxnSpPr>
        <p:spPr>
          <a:xfrm>
            <a:off x="6416912" y="492822"/>
            <a:ext cx="0" cy="60345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Csoportba foglalás 14"/>
          <p:cNvGrpSpPr/>
          <p:nvPr/>
        </p:nvGrpSpPr>
        <p:grpSpPr>
          <a:xfrm>
            <a:off x="3203848" y="2042207"/>
            <a:ext cx="581024" cy="1963961"/>
            <a:chOff x="7618754" y="1988840"/>
            <a:chExt cx="581024" cy="1963961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754" y="2078239"/>
              <a:ext cx="136126" cy="1782809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7667260" y="36450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/>
                <a:t>6</a:t>
              </a:r>
              <a:r>
                <a:rPr lang="hu-HU" sz="1400" b="1" dirty="0" smtClean="0"/>
                <a:t>.8</a:t>
              </a:r>
              <a:endParaRPr lang="hu-HU" sz="1400" b="1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7667260" y="198884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13.6</a:t>
              </a:r>
              <a:endParaRPr lang="hu-HU" sz="1400" b="1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7668344" y="2807046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err="1" smtClean="0"/>
                <a:t>nS</a:t>
              </a:r>
              <a:endParaRPr lang="hu-HU" sz="1400" b="1" dirty="0"/>
            </a:p>
          </p:txBody>
        </p:sp>
      </p:grpSp>
      <p:sp>
        <p:nvSpPr>
          <p:cNvPr id="20" name="Szövegdoboz 19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75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50" y="623375"/>
            <a:ext cx="4813702" cy="374172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27236" y="5970766"/>
            <a:ext cx="3188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V</a:t>
            </a:r>
            <a:r>
              <a:rPr lang="hu-HU" sz="1600" baseline="-25000" dirty="0" smtClean="0"/>
              <a:t>b </a:t>
            </a:r>
            <a:r>
              <a:rPr lang="hu-HU" sz="1600" dirty="0" smtClean="0"/>
              <a:t>= -7mV, I = 100 </a:t>
            </a:r>
            <a:r>
              <a:rPr lang="hu-HU" sz="1600" dirty="0" err="1" smtClean="0"/>
              <a:t>pA</a:t>
            </a:r>
            <a:r>
              <a:rPr lang="hu-HU" sz="1600" dirty="0" smtClean="0"/>
              <a:t>, </a:t>
            </a:r>
            <a:r>
              <a:rPr lang="hu-HU" sz="1600" dirty="0" err="1" smtClean="0"/>
              <a:t>V</a:t>
            </a:r>
            <a:r>
              <a:rPr lang="hu-HU" sz="1600" baseline="-25000" dirty="0" err="1" smtClean="0"/>
              <a:t>g</a:t>
            </a:r>
            <a:r>
              <a:rPr lang="hu-HU" sz="1600" baseline="-25000" dirty="0" smtClean="0"/>
              <a:t> </a:t>
            </a:r>
            <a:r>
              <a:rPr lang="hu-HU" sz="1600" dirty="0" smtClean="0"/>
              <a:t>= 25V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63" y="332655"/>
            <a:ext cx="3094380" cy="25205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5" y="3478934"/>
            <a:ext cx="3090645" cy="2474472"/>
          </a:xfrm>
          <a:prstGeom prst="rect">
            <a:avLst/>
          </a:prstGeom>
        </p:spPr>
      </p:pic>
      <p:grpSp>
        <p:nvGrpSpPr>
          <p:cNvPr id="9" name="Csoportba foglalás 8"/>
          <p:cNvGrpSpPr/>
          <p:nvPr/>
        </p:nvGrpSpPr>
        <p:grpSpPr>
          <a:xfrm>
            <a:off x="3419872" y="3429000"/>
            <a:ext cx="605395" cy="2602741"/>
            <a:chOff x="3419872" y="3861048"/>
            <a:chExt cx="605395" cy="2602741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3950084"/>
              <a:ext cx="192589" cy="2474472"/>
            </a:xfrm>
            <a:prstGeom prst="rect">
              <a:avLst/>
            </a:prstGeom>
          </p:spPr>
        </p:pic>
        <p:sp>
          <p:nvSpPr>
            <p:cNvPr id="7" name="Téglalap 6"/>
            <p:cNvSpPr/>
            <p:nvPr/>
          </p:nvSpPr>
          <p:spPr>
            <a:xfrm>
              <a:off x="3532824" y="6156012"/>
              <a:ext cx="4924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smtClean="0"/>
                <a:t>-0.4</a:t>
              </a:r>
              <a:endParaRPr lang="hu-HU" sz="1400" b="1" dirty="0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3563888" y="3861048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smtClean="0"/>
                <a:t>0.5</a:t>
              </a:r>
              <a:endParaRPr lang="hu-HU" sz="1400" b="1" dirty="0"/>
            </a:p>
          </p:txBody>
        </p:sp>
        <p:sp>
          <p:nvSpPr>
            <p:cNvPr id="14" name="Téglalap 13"/>
            <p:cNvSpPr/>
            <p:nvPr/>
          </p:nvSpPr>
          <p:spPr>
            <a:xfrm>
              <a:off x="3571295" y="4963552"/>
              <a:ext cx="4539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smtClean="0"/>
                <a:t>nm</a:t>
              </a:r>
              <a:endParaRPr lang="hu-HU" sz="1400" b="1" dirty="0"/>
            </a:p>
          </p:txBody>
        </p:sp>
      </p:grpSp>
      <p:grpSp>
        <p:nvGrpSpPr>
          <p:cNvPr id="20" name="Csoportba foglalás 19"/>
          <p:cNvGrpSpPr/>
          <p:nvPr/>
        </p:nvGrpSpPr>
        <p:grpSpPr>
          <a:xfrm>
            <a:off x="3419872" y="260648"/>
            <a:ext cx="648072" cy="2664296"/>
            <a:chOff x="3419872" y="692696"/>
            <a:chExt cx="648072" cy="2664296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764704"/>
              <a:ext cx="207165" cy="2520514"/>
            </a:xfrm>
            <a:prstGeom prst="rect">
              <a:avLst/>
            </a:prstGeom>
          </p:spPr>
        </p:pic>
        <p:sp>
          <p:nvSpPr>
            <p:cNvPr id="16" name="Téglalap 15"/>
            <p:cNvSpPr/>
            <p:nvPr/>
          </p:nvSpPr>
          <p:spPr>
            <a:xfrm>
              <a:off x="3563888" y="3049215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smtClean="0"/>
                <a:t>8.8</a:t>
              </a:r>
              <a:endParaRPr lang="hu-HU" sz="1400" b="1" dirty="0"/>
            </a:p>
          </p:txBody>
        </p:sp>
        <p:sp>
          <p:nvSpPr>
            <p:cNvPr id="18" name="Téglalap 17"/>
            <p:cNvSpPr/>
            <p:nvPr/>
          </p:nvSpPr>
          <p:spPr>
            <a:xfrm>
              <a:off x="3563888" y="1871072"/>
              <a:ext cx="4138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err="1" smtClean="0"/>
                <a:t>nS</a:t>
              </a:r>
              <a:endParaRPr lang="hu-HU" sz="1400" b="1" dirty="0"/>
            </a:p>
          </p:txBody>
        </p:sp>
        <p:sp>
          <p:nvSpPr>
            <p:cNvPr id="19" name="Téglalap 18"/>
            <p:cNvSpPr/>
            <p:nvPr/>
          </p:nvSpPr>
          <p:spPr>
            <a:xfrm>
              <a:off x="3535426" y="692696"/>
              <a:ext cx="5325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400" b="1" dirty="0" smtClean="0"/>
                <a:t>14.8</a:t>
              </a:r>
              <a:endParaRPr lang="hu-HU" sz="1400" b="1" dirty="0"/>
            </a:p>
          </p:txBody>
        </p:sp>
        <p:sp>
          <p:nvSpPr>
            <p:cNvPr id="22" name="Ellipszis 21"/>
            <p:cNvSpPr/>
            <p:nvPr/>
          </p:nvSpPr>
          <p:spPr>
            <a:xfrm>
              <a:off x="3463936" y="2005608"/>
              <a:ext cx="72008" cy="72008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12" name="Egyenes összekötő 11"/>
          <p:cNvCxnSpPr/>
          <p:nvPr/>
        </p:nvCxnSpPr>
        <p:spPr>
          <a:xfrm>
            <a:off x="3186432" y="414536"/>
            <a:ext cx="0" cy="92623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>
            <a:off x="7006624" y="846240"/>
            <a:ext cx="0" cy="28905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07504" y="3140380"/>
            <a:ext cx="11608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sz="1600" dirty="0" smtClean="0"/>
              <a:t>3</a:t>
            </a:r>
            <a:r>
              <a:rPr lang="fr-FR" sz="1600" dirty="0" smtClean="0"/>
              <a:t>2x</a:t>
            </a:r>
            <a:r>
              <a:rPr lang="hu-HU" sz="1600" dirty="0" smtClean="0"/>
              <a:t>26 </a:t>
            </a:r>
            <a:r>
              <a:rPr lang="fr-FR" sz="1600" dirty="0" smtClean="0"/>
              <a:t>nm</a:t>
            </a:r>
            <a:r>
              <a:rPr lang="fr-FR" sz="1600" baseline="30000" dirty="0" smtClean="0"/>
              <a:t>2</a:t>
            </a:r>
            <a:endParaRPr lang="fr-FR" sz="1600" baseline="300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1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Aux1(V) TraceUp Fri Dec 03 09_45_03 2010 [431-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55" y="4762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3" descr="Aux1(V) TraceDown Fri Dec 03 09_45_03 2010 [431-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4762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5" descr="Aux1(V) TraceUp Fri Dec 03 15_16_19 2010 [431-2]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23" y="4762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7"/>
          <p:cNvSpPr txBox="1">
            <a:spLocks noChangeArrowheads="1"/>
          </p:cNvSpPr>
          <p:nvPr/>
        </p:nvSpPr>
        <p:spPr bwMode="auto">
          <a:xfrm>
            <a:off x="-1" y="476250"/>
            <a:ext cx="1908176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dirty="0"/>
              <a:t>dI/dV maps at E</a:t>
            </a:r>
            <a:r>
              <a:rPr lang="fr-FR" sz="1600" baseline="-25000" dirty="0"/>
              <a:t>F</a:t>
            </a:r>
            <a:r>
              <a:rPr lang="fr-FR" sz="16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fr-FR" sz="1400" dirty="0"/>
              <a:t>(T = </a:t>
            </a:r>
            <a:r>
              <a:rPr lang="fr-FR" sz="1400" dirty="0" smtClean="0"/>
              <a:t>1.6 </a:t>
            </a:r>
            <a:r>
              <a:rPr lang="fr-FR" sz="1400" dirty="0"/>
              <a:t>K)</a:t>
            </a:r>
          </a:p>
        </p:txBody>
      </p:sp>
      <p:pic>
        <p:nvPicPr>
          <p:cNvPr id="13324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77073"/>
            <a:ext cx="1568490" cy="62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682913" y="137696"/>
            <a:ext cx="11608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sz="1600" dirty="0" smtClean="0"/>
              <a:t>3</a:t>
            </a:r>
            <a:r>
              <a:rPr lang="fr-FR" sz="1600" dirty="0" smtClean="0"/>
              <a:t>2x</a:t>
            </a:r>
            <a:r>
              <a:rPr lang="hu-HU" sz="1600" dirty="0" smtClean="0"/>
              <a:t>3</a:t>
            </a:r>
            <a:r>
              <a:rPr lang="fr-FR" sz="1600" dirty="0" smtClean="0"/>
              <a:t>2 </a:t>
            </a:r>
            <a:r>
              <a:rPr lang="fr-FR" sz="1600" dirty="0"/>
              <a:t>nm</a:t>
            </a:r>
            <a:r>
              <a:rPr lang="fr-FR" sz="1600" baseline="30000" dirty="0"/>
              <a:t>2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372458" y="22923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1</a:t>
            </a:r>
            <a:endParaRPr lang="hu-HU" sz="16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036754" y="228472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000" b="1" dirty="0" smtClean="0">
                <a:solidFill>
                  <a:srgbClr val="FF0000"/>
                </a:solidFill>
              </a:rPr>
              <a:t>2</a:t>
            </a: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7523062" y="227377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2000" b="1" dirty="0" smtClean="0">
                <a:solidFill>
                  <a:srgbClr val="0000CC"/>
                </a:solidFill>
              </a:rPr>
              <a:t>3</a:t>
            </a:r>
            <a:endParaRPr lang="hu-HU" sz="1600" dirty="0">
              <a:solidFill>
                <a:srgbClr val="000000"/>
              </a:solidFill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3635896" y="394381"/>
            <a:ext cx="581024" cy="1963961"/>
            <a:chOff x="7618754" y="1988840"/>
            <a:chExt cx="581024" cy="1963961"/>
          </a:xfrm>
        </p:grpSpPr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754" y="2078239"/>
              <a:ext cx="136126" cy="1782809"/>
            </a:xfrm>
            <a:prstGeom prst="rect">
              <a:avLst/>
            </a:prstGeom>
          </p:spPr>
        </p:pic>
        <p:sp>
          <p:nvSpPr>
            <p:cNvPr id="24" name="Szövegdoboz 23"/>
            <p:cNvSpPr txBox="1"/>
            <p:nvPr/>
          </p:nvSpPr>
          <p:spPr>
            <a:xfrm>
              <a:off x="7667260" y="3645024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/>
                <a:t>6</a:t>
              </a:r>
              <a:r>
                <a:rPr lang="hu-HU" sz="1400" b="1" dirty="0" smtClean="0"/>
                <a:t>.8</a:t>
              </a:r>
              <a:endParaRPr lang="hu-HU" sz="1400" b="1" dirty="0"/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7667260" y="1988840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/>
                <a:t>13.6</a:t>
              </a:r>
              <a:endParaRPr lang="hu-HU" sz="1400" b="1" dirty="0"/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7668344" y="2807046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b="1" dirty="0" err="1" smtClean="0"/>
                <a:t>nS</a:t>
              </a:r>
              <a:endParaRPr lang="hu-HU" sz="1400" b="1" dirty="0"/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7" y="2632043"/>
            <a:ext cx="5342614" cy="3749285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16" y="1372432"/>
            <a:ext cx="23622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666" y="1340768"/>
            <a:ext cx="5843446" cy="492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172632"/>
            <a:ext cx="29813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852" y="188640"/>
            <a:ext cx="5400599" cy="63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49634"/>
            <a:ext cx="4222134" cy="294731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478" y="3163360"/>
            <a:ext cx="5073521" cy="3650015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373904" y="525321"/>
            <a:ext cx="3478016" cy="1565978"/>
            <a:chOff x="373904" y="55657"/>
            <a:chExt cx="3334000" cy="1501135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04" y="89068"/>
              <a:ext cx="2757936" cy="1467724"/>
            </a:xfrm>
            <a:prstGeom prst="rect">
              <a:avLst/>
            </a:prstGeom>
          </p:spPr>
        </p:pic>
        <p:sp>
          <p:nvSpPr>
            <p:cNvPr id="7173" name="Text Box 10"/>
            <p:cNvSpPr txBox="1">
              <a:spLocks noChangeArrowheads="1"/>
            </p:cNvSpPr>
            <p:nvPr/>
          </p:nvSpPr>
          <p:spPr bwMode="auto">
            <a:xfrm>
              <a:off x="1527145" y="55657"/>
              <a:ext cx="12556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200" b="1" dirty="0" smtClean="0">
                  <a:solidFill>
                    <a:schemeClr val="bg1"/>
                  </a:solidFill>
                </a:rPr>
                <a:t>6</a:t>
              </a:r>
              <a:r>
                <a:rPr lang="hu-HU" sz="1200" b="1" dirty="0">
                  <a:solidFill>
                    <a:schemeClr val="bg1"/>
                  </a:solidFill>
                </a:rPr>
                <a:t>9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0x3</a:t>
              </a:r>
              <a:r>
                <a:rPr lang="hu-HU" sz="1200" b="1" dirty="0" smtClean="0">
                  <a:solidFill>
                    <a:schemeClr val="bg1"/>
                  </a:solidFill>
                </a:rPr>
                <a:t>6</a:t>
              </a:r>
              <a:r>
                <a:rPr lang="fr-FR" sz="1200" b="1" dirty="0" smtClean="0">
                  <a:solidFill>
                    <a:schemeClr val="bg1"/>
                  </a:solidFill>
                </a:rPr>
                <a:t>0 </a:t>
              </a:r>
              <a:r>
                <a:rPr lang="fr-FR" sz="1200" b="1" dirty="0">
                  <a:solidFill>
                    <a:schemeClr val="bg1"/>
                  </a:solidFill>
                </a:rPr>
                <a:t>nm</a:t>
              </a:r>
              <a:r>
                <a:rPr lang="fr-FR" sz="1200" b="1" baseline="30000" dirty="0">
                  <a:solidFill>
                    <a:schemeClr val="bg1"/>
                  </a:solidFill>
                </a:rPr>
                <a:t>2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Csoportba foglalás 15"/>
            <p:cNvGrpSpPr/>
            <p:nvPr/>
          </p:nvGrpSpPr>
          <p:grpSpPr>
            <a:xfrm>
              <a:off x="3193936" y="260648"/>
              <a:ext cx="513968" cy="1099865"/>
              <a:chOff x="2905904" y="260648"/>
              <a:chExt cx="513968" cy="1099865"/>
            </a:xfrm>
          </p:grpSpPr>
          <p:pic>
            <p:nvPicPr>
              <p:cNvPr id="8" name="Kép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5904" y="363013"/>
                <a:ext cx="179795" cy="904426"/>
              </a:xfrm>
              <a:prstGeom prst="rect">
                <a:avLst/>
              </a:prstGeom>
            </p:spPr>
          </p:pic>
          <p:sp>
            <p:nvSpPr>
              <p:cNvPr id="9" name="Szövegdoboz 8"/>
              <p:cNvSpPr txBox="1"/>
              <p:nvPr/>
            </p:nvSpPr>
            <p:spPr>
              <a:xfrm>
                <a:off x="3015120" y="105273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/>
                  <a:t>0</a:t>
                </a:r>
                <a:endParaRPr lang="hu-HU" sz="1400" b="1" dirty="0"/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3016109" y="260648"/>
                <a:ext cx="3834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/>
                  <a:t>50</a:t>
                </a:r>
                <a:endParaRPr lang="hu-HU" sz="1400" b="1" dirty="0"/>
              </a:p>
            </p:txBody>
          </p:sp>
          <p:sp>
            <p:nvSpPr>
              <p:cNvPr id="19" name="Szövegdoboz 18"/>
              <p:cNvSpPr txBox="1"/>
              <p:nvPr/>
            </p:nvSpPr>
            <p:spPr>
              <a:xfrm>
                <a:off x="3005976" y="661337"/>
                <a:ext cx="413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err="1" smtClean="0"/>
                  <a:t>nS</a:t>
                </a:r>
                <a:endParaRPr lang="hu-HU" sz="1400" b="1" dirty="0"/>
              </a:p>
            </p:txBody>
          </p:sp>
        </p:grpSp>
        <p:sp>
          <p:nvSpPr>
            <p:cNvPr id="2" name="Szorzás 1"/>
            <p:cNvSpPr/>
            <p:nvPr/>
          </p:nvSpPr>
          <p:spPr>
            <a:xfrm>
              <a:off x="410394" y="126157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Szorzás 27"/>
            <p:cNvSpPr/>
            <p:nvPr/>
          </p:nvSpPr>
          <p:spPr>
            <a:xfrm>
              <a:off x="855701" y="116632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" name="Szorzás 28"/>
            <p:cNvSpPr/>
            <p:nvPr/>
          </p:nvSpPr>
          <p:spPr>
            <a:xfrm>
              <a:off x="530027" y="351706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Szorzás 29"/>
            <p:cNvSpPr/>
            <p:nvPr/>
          </p:nvSpPr>
          <p:spPr>
            <a:xfrm>
              <a:off x="683568" y="360773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Szorzás 30"/>
            <p:cNvSpPr/>
            <p:nvPr/>
          </p:nvSpPr>
          <p:spPr>
            <a:xfrm>
              <a:off x="520502" y="539155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Szorzás 31"/>
            <p:cNvSpPr/>
            <p:nvPr/>
          </p:nvSpPr>
          <p:spPr>
            <a:xfrm>
              <a:off x="683568" y="548680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Szorzás 32"/>
            <p:cNvSpPr/>
            <p:nvPr/>
          </p:nvSpPr>
          <p:spPr>
            <a:xfrm>
              <a:off x="909117" y="548680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orzás 33"/>
            <p:cNvSpPr/>
            <p:nvPr/>
          </p:nvSpPr>
          <p:spPr>
            <a:xfrm>
              <a:off x="861492" y="908720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orzás 34"/>
            <p:cNvSpPr/>
            <p:nvPr/>
          </p:nvSpPr>
          <p:spPr>
            <a:xfrm>
              <a:off x="1024558" y="908720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orzás 35"/>
            <p:cNvSpPr/>
            <p:nvPr/>
          </p:nvSpPr>
          <p:spPr>
            <a:xfrm>
              <a:off x="1187624" y="1024161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Szorzás 36"/>
            <p:cNvSpPr/>
            <p:nvPr/>
          </p:nvSpPr>
          <p:spPr>
            <a:xfrm>
              <a:off x="520502" y="1331243"/>
              <a:ext cx="168857" cy="168857"/>
            </a:xfrm>
            <a:prstGeom prst="mathMultiply">
              <a:avLst/>
            </a:prstGeom>
            <a:solidFill>
              <a:srgbClr val="0000C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416422" y="4005064"/>
            <a:ext cx="3435498" cy="2664296"/>
            <a:chOff x="416422" y="4005064"/>
            <a:chExt cx="3435498" cy="2664296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1661"/>
            <a:stretch/>
          </p:blipFill>
          <p:spPr bwMode="auto">
            <a:xfrm>
              <a:off x="416422" y="4005064"/>
              <a:ext cx="3435498" cy="227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22" y="6356416"/>
              <a:ext cx="1728449" cy="155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22" y="6503970"/>
              <a:ext cx="1823925" cy="165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Picture 15" descr="Z TraceUp Thu Dec 02 15_25_01 2010 [175-1] b section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41" y="2242480"/>
            <a:ext cx="2887031" cy="154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62463" y="190843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00CC"/>
                </a:solidFill>
              </a:rPr>
              <a:t>dI</a:t>
            </a:r>
            <a:r>
              <a:rPr lang="hu-HU" b="1" dirty="0" smtClean="0">
                <a:solidFill>
                  <a:srgbClr val="0000CC"/>
                </a:solidFill>
              </a:rPr>
              <a:t>/</a:t>
            </a:r>
            <a:r>
              <a:rPr lang="hu-HU" b="1" dirty="0" err="1" smtClean="0">
                <a:solidFill>
                  <a:srgbClr val="0000CC"/>
                </a:solidFill>
              </a:rPr>
              <a:t>dV</a:t>
            </a:r>
            <a:r>
              <a:rPr lang="hu-HU" b="1" dirty="0" smtClean="0">
                <a:solidFill>
                  <a:srgbClr val="0000CC"/>
                </a:solidFill>
              </a:rPr>
              <a:t> map </a:t>
            </a:r>
            <a:r>
              <a:rPr lang="hu-HU" b="1" dirty="0" err="1" smtClean="0">
                <a:solidFill>
                  <a:srgbClr val="0000CC"/>
                </a:solidFill>
              </a:rPr>
              <a:t>at</a:t>
            </a:r>
            <a:r>
              <a:rPr lang="hu-HU" b="1" dirty="0" smtClean="0">
                <a:solidFill>
                  <a:srgbClr val="0000CC"/>
                </a:solidFill>
              </a:rPr>
              <a:t> E</a:t>
            </a:r>
            <a:r>
              <a:rPr lang="hu-HU" b="1" baseline="-25000" dirty="0" smtClean="0">
                <a:solidFill>
                  <a:srgbClr val="0000CC"/>
                </a:solidFill>
              </a:rPr>
              <a:t>F</a:t>
            </a:r>
            <a:r>
              <a:rPr lang="hu-HU" b="1" dirty="0" smtClean="0">
                <a:solidFill>
                  <a:srgbClr val="0000CC"/>
                </a:solidFill>
              </a:rPr>
              <a:t> :</a:t>
            </a:r>
            <a:endParaRPr lang="hu-HU" b="1" dirty="0">
              <a:solidFill>
                <a:srgbClr val="0000CC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1511151" y="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69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2543779" y="664599"/>
            <a:ext cx="634933" cy="30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dirty="0"/>
              <a:t>V</a:t>
            </a:r>
            <a:r>
              <a:rPr lang="fr-FR" sz="1400" baseline="-25000" dirty="0"/>
              <a:t>g </a:t>
            </a:r>
            <a:r>
              <a:rPr lang="fr-FR" sz="1400" dirty="0"/>
              <a:t>(V)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41874" y="2142608"/>
            <a:ext cx="929205" cy="30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400" dirty="0"/>
              <a:t>V</a:t>
            </a:r>
            <a:r>
              <a:rPr lang="fr-FR" sz="1400" baseline="-25000" dirty="0"/>
              <a:t>bias </a:t>
            </a:r>
            <a:r>
              <a:rPr lang="fr-FR" sz="1400" dirty="0"/>
              <a:t>(mV)</a:t>
            </a:r>
          </a:p>
        </p:txBody>
      </p:sp>
      <p:sp>
        <p:nvSpPr>
          <p:cNvPr id="9220" name="Text Box 15"/>
          <p:cNvSpPr txBox="1">
            <a:spLocks noChangeArrowheads="1"/>
          </p:cNvSpPr>
          <p:nvPr/>
        </p:nvSpPr>
        <p:spPr bwMode="auto">
          <a:xfrm>
            <a:off x="35496" y="323364"/>
            <a:ext cx="565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 err="1" smtClean="0">
                <a:solidFill>
                  <a:srgbClr val="0000CC"/>
                </a:solidFill>
              </a:rPr>
              <a:t>Back-gate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voltage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dependence</a:t>
            </a:r>
            <a:r>
              <a:rPr lang="hu-HU" b="1" dirty="0" smtClean="0">
                <a:solidFill>
                  <a:srgbClr val="0000CC"/>
                </a:solidFill>
              </a:rPr>
              <a:t> of </a:t>
            </a:r>
            <a:r>
              <a:rPr lang="hu-HU" b="1" dirty="0" err="1" smtClean="0">
                <a:solidFill>
                  <a:srgbClr val="0000CC"/>
                </a:solidFill>
              </a:rPr>
              <a:t>the</a:t>
            </a:r>
            <a:r>
              <a:rPr lang="hu-HU" b="1" dirty="0" smtClean="0">
                <a:solidFill>
                  <a:srgbClr val="0000CC"/>
                </a:solidFill>
              </a:rPr>
              <a:t> </a:t>
            </a:r>
            <a:r>
              <a:rPr lang="hu-HU" b="1" dirty="0" err="1" smtClean="0">
                <a:solidFill>
                  <a:srgbClr val="0000CC"/>
                </a:solidFill>
              </a:rPr>
              <a:t>spectra</a:t>
            </a:r>
            <a:r>
              <a:rPr lang="hu-HU" b="1" dirty="0" smtClean="0">
                <a:solidFill>
                  <a:srgbClr val="0000CC"/>
                </a:solidFill>
              </a:rPr>
              <a:t>: </a:t>
            </a:r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506476" y="3510760"/>
            <a:ext cx="45019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dirty="0" err="1" smtClean="0"/>
              <a:t>Spectra</a:t>
            </a:r>
            <a:r>
              <a:rPr lang="hu-HU" sz="1400" dirty="0" smtClean="0"/>
              <a:t> </a:t>
            </a:r>
            <a:r>
              <a:rPr lang="fr-FR" sz="1400" dirty="0" smtClean="0"/>
              <a:t>at </a:t>
            </a:r>
            <a:r>
              <a:rPr lang="hu-HU" sz="1400" dirty="0" smtClean="0"/>
              <a:t>a fixed </a:t>
            </a:r>
            <a:r>
              <a:rPr lang="fr-FR" sz="1400" dirty="0" smtClean="0"/>
              <a:t>distance </a:t>
            </a:r>
            <a:r>
              <a:rPr lang="hu-HU" sz="1400" dirty="0" smtClean="0"/>
              <a:t>(</a:t>
            </a:r>
            <a:r>
              <a:rPr lang="fr-FR" sz="1400" dirty="0"/>
              <a:t>~150 nm </a:t>
            </a:r>
            <a:r>
              <a:rPr lang="hu-HU" sz="1400" dirty="0" smtClean="0"/>
              <a:t>) </a:t>
            </a:r>
            <a:r>
              <a:rPr lang="fr-FR" sz="1400" dirty="0" smtClean="0"/>
              <a:t>from </a:t>
            </a:r>
            <a:r>
              <a:rPr lang="fr-FR" sz="1400" dirty="0"/>
              <a:t>the contact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58775" y="3822535"/>
            <a:ext cx="3024188" cy="2814637"/>
            <a:chOff x="204" y="2341"/>
            <a:chExt cx="1905" cy="1773"/>
          </a:xfrm>
        </p:grpSpPr>
        <p:pic>
          <p:nvPicPr>
            <p:cNvPr id="922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341"/>
              <a:ext cx="178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Text Box 12"/>
            <p:cNvSpPr txBox="1">
              <a:spLocks noChangeArrowheads="1"/>
            </p:cNvSpPr>
            <p:nvPr/>
          </p:nvSpPr>
          <p:spPr bwMode="auto">
            <a:xfrm>
              <a:off x="204" y="3748"/>
              <a:ext cx="190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600"/>
                <a:t>S. Jung, et al., Nature Phys. 7 (2011) 245</a:t>
              </a:r>
            </a:p>
          </p:txBody>
        </p:sp>
      </p:grp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4182644" y="4447388"/>
            <a:ext cx="4824413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dirty="0"/>
              <a:t>E</a:t>
            </a:r>
            <a:r>
              <a:rPr lang="fr-FR" baseline="-25000" dirty="0"/>
              <a:t>C</a:t>
            </a:r>
            <a:r>
              <a:rPr lang="fr-FR" dirty="0"/>
              <a:t> = e</a:t>
            </a:r>
            <a:r>
              <a:rPr lang="fr-FR" baseline="30000" dirty="0"/>
              <a:t>2</a:t>
            </a:r>
            <a:r>
              <a:rPr lang="fr-FR" dirty="0"/>
              <a:t>/C</a:t>
            </a:r>
            <a:r>
              <a:rPr lang="fr-FR" baseline="-25000" dirty="0"/>
              <a:t>tot</a:t>
            </a:r>
            <a:r>
              <a:rPr lang="fr-FR" dirty="0"/>
              <a:t> = e</a:t>
            </a:r>
            <a:r>
              <a:rPr lang="el-GR" dirty="0">
                <a:cs typeface="Arial" pitchFamily="34" charset="0"/>
              </a:rPr>
              <a:t>Δ</a:t>
            </a:r>
            <a:r>
              <a:rPr lang="fr-FR" dirty="0">
                <a:cs typeface="Arial" pitchFamily="34" charset="0"/>
              </a:rPr>
              <a:t>V</a:t>
            </a:r>
            <a:r>
              <a:rPr lang="fr-FR" baseline="-25000" dirty="0">
                <a:cs typeface="Arial" pitchFamily="34" charset="0"/>
              </a:rPr>
              <a:t>bias</a:t>
            </a:r>
            <a:r>
              <a:rPr lang="fr-FR" dirty="0">
                <a:cs typeface="Arial" pitchFamily="34" charset="0"/>
              </a:rPr>
              <a:t>  ,    E</a:t>
            </a:r>
            <a:r>
              <a:rPr lang="fr-FR" baseline="-25000" dirty="0">
                <a:cs typeface="Arial" pitchFamily="34" charset="0"/>
              </a:rPr>
              <a:t>C</a:t>
            </a:r>
            <a:r>
              <a:rPr lang="fr-FR" dirty="0">
                <a:cs typeface="Arial" pitchFamily="34" charset="0"/>
              </a:rPr>
              <a:t> = 3.4 – </a:t>
            </a:r>
            <a:r>
              <a:rPr lang="hu-HU" dirty="0" smtClean="0">
                <a:cs typeface="Arial" pitchFamily="34" charset="0"/>
              </a:rPr>
              <a:t>11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>
                <a:cs typeface="Arial" pitchFamily="34" charset="0"/>
              </a:rPr>
              <a:t>meV</a:t>
            </a:r>
            <a:endParaRPr lang="fr-FR" baseline="-25000" dirty="0"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fr-FR" dirty="0">
                <a:cs typeface="Arial" pitchFamily="34" charset="0"/>
              </a:rPr>
              <a:t>C</a:t>
            </a:r>
            <a:r>
              <a:rPr lang="fr-FR" baseline="-25000" dirty="0">
                <a:cs typeface="Arial" pitchFamily="34" charset="0"/>
              </a:rPr>
              <a:t>g</a:t>
            </a:r>
            <a:r>
              <a:rPr lang="fr-FR" dirty="0">
                <a:cs typeface="Arial" pitchFamily="34" charset="0"/>
              </a:rPr>
              <a:t> = C</a:t>
            </a:r>
            <a:r>
              <a:rPr lang="fr-FR" baseline="-25000" dirty="0">
                <a:cs typeface="Arial" pitchFamily="34" charset="0"/>
              </a:rPr>
              <a:t>tot</a:t>
            </a:r>
            <a:r>
              <a:rPr lang="fr-FR" dirty="0">
                <a:cs typeface="Arial" pitchFamily="34" charset="0"/>
              </a:rPr>
              <a:t> ∙ (</a:t>
            </a:r>
            <a:r>
              <a:rPr lang="el-GR" dirty="0">
                <a:cs typeface="Arial" pitchFamily="34" charset="0"/>
              </a:rPr>
              <a:t>Δ</a:t>
            </a:r>
            <a:r>
              <a:rPr lang="fr-FR" dirty="0">
                <a:cs typeface="Arial" pitchFamily="34" charset="0"/>
              </a:rPr>
              <a:t>V</a:t>
            </a:r>
            <a:r>
              <a:rPr lang="fr-FR" baseline="-25000" dirty="0">
                <a:cs typeface="Arial" pitchFamily="34" charset="0"/>
              </a:rPr>
              <a:t>bias</a:t>
            </a:r>
            <a:r>
              <a:rPr lang="fr-FR" dirty="0">
                <a:cs typeface="Arial" pitchFamily="34" charset="0"/>
              </a:rPr>
              <a:t>/ </a:t>
            </a:r>
            <a:r>
              <a:rPr lang="el-GR" dirty="0">
                <a:cs typeface="Arial" pitchFamily="34" charset="0"/>
              </a:rPr>
              <a:t>Δ</a:t>
            </a:r>
            <a:r>
              <a:rPr lang="fr-FR" dirty="0">
                <a:cs typeface="Arial" pitchFamily="34" charset="0"/>
              </a:rPr>
              <a:t>V</a:t>
            </a:r>
            <a:r>
              <a:rPr lang="fr-FR" baseline="-25000" dirty="0">
                <a:cs typeface="Arial" pitchFamily="34" charset="0"/>
              </a:rPr>
              <a:t>g</a:t>
            </a:r>
            <a:r>
              <a:rPr lang="fr-FR" dirty="0">
                <a:cs typeface="Arial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fr-FR" dirty="0">
                <a:cs typeface="Arial" pitchFamily="34" charset="0"/>
              </a:rPr>
              <a:t>C</a:t>
            </a:r>
            <a:r>
              <a:rPr lang="fr-FR" baseline="-25000" dirty="0">
                <a:cs typeface="Arial" pitchFamily="34" charset="0"/>
              </a:rPr>
              <a:t>g</a:t>
            </a:r>
            <a:r>
              <a:rPr lang="fr-FR" dirty="0">
                <a:cs typeface="Arial" pitchFamily="34" charset="0"/>
              </a:rPr>
              <a:t> = </a:t>
            </a:r>
            <a:r>
              <a:rPr lang="el-GR" dirty="0">
                <a:cs typeface="Arial" pitchFamily="34" charset="0"/>
              </a:rPr>
              <a:t>ε</a:t>
            </a:r>
            <a:r>
              <a:rPr lang="fr-FR" dirty="0">
                <a:cs typeface="Arial" pitchFamily="34" charset="0"/>
              </a:rPr>
              <a:t>A/d,   d ≈ 300 nm</a:t>
            </a:r>
          </a:p>
          <a:p>
            <a:pPr eaLnBrk="1" hangingPunct="1">
              <a:spcBef>
                <a:spcPct val="50000"/>
              </a:spcBef>
            </a:pPr>
            <a:r>
              <a:rPr lang="fr-FR" dirty="0">
                <a:cs typeface="Arial" pitchFamily="34" charset="0"/>
              </a:rPr>
              <a:t>D = </a:t>
            </a:r>
            <a:r>
              <a:rPr lang="hu-HU" dirty="0" smtClean="0">
                <a:cs typeface="Arial" pitchFamily="34" charset="0"/>
              </a:rPr>
              <a:t>30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>
                <a:cs typeface="Arial" pitchFamily="34" charset="0"/>
              </a:rPr>
              <a:t>– 54 nm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78" y="1009331"/>
            <a:ext cx="3733430" cy="257343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" t="7653" r="11939" b="267"/>
          <a:stretch/>
        </p:blipFill>
        <p:spPr>
          <a:xfrm>
            <a:off x="5008411" y="1009331"/>
            <a:ext cx="3940112" cy="3067741"/>
          </a:xfrm>
          <a:prstGeom prst="rect">
            <a:avLst/>
          </a:prstGeom>
        </p:spPr>
      </p:pic>
      <p:cxnSp>
        <p:nvCxnSpPr>
          <p:cNvPr id="8" name="Egyenes összekötő 7"/>
          <p:cNvCxnSpPr/>
          <p:nvPr/>
        </p:nvCxnSpPr>
        <p:spPr>
          <a:xfrm>
            <a:off x="3338513" y="1009331"/>
            <a:ext cx="0" cy="25014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1874" y="19629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773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0"/>
          <p:cNvSpPr>
            <a:spLocks noChangeArrowheads="1"/>
          </p:cNvSpPr>
          <p:nvPr/>
        </p:nvSpPr>
        <p:spPr bwMode="auto">
          <a:xfrm>
            <a:off x="323850" y="564069"/>
            <a:ext cx="14590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hu-HU" sz="1600" dirty="0" smtClean="0">
                <a:cs typeface="Times New Roman" pitchFamily="18" charset="0"/>
              </a:rPr>
              <a:t>35</a:t>
            </a:r>
            <a:r>
              <a:rPr lang="en-US" sz="1600" dirty="0" smtClean="0">
                <a:cs typeface="Times New Roman" pitchFamily="18" charset="0"/>
              </a:rPr>
              <a:t>0×2</a:t>
            </a:r>
            <a:r>
              <a:rPr lang="hu-HU" sz="1600" dirty="0" smtClean="0">
                <a:cs typeface="Times New Roman" pitchFamily="18" charset="0"/>
              </a:rPr>
              <a:t>1</a:t>
            </a:r>
            <a:r>
              <a:rPr lang="en-US" sz="1600" dirty="0" smtClean="0">
                <a:cs typeface="Times New Roman" pitchFamily="18" charset="0"/>
              </a:rPr>
              <a:t>0 nm</a:t>
            </a:r>
            <a:r>
              <a:rPr lang="en-US" sz="1600" baseline="30000" dirty="0" smtClean="0">
                <a:cs typeface="Times New Roman" pitchFamily="18" charset="0"/>
              </a:rPr>
              <a:t>2</a:t>
            </a:r>
            <a:r>
              <a:rPr lang="hu-HU" sz="1600" dirty="0" smtClean="0">
                <a:cs typeface="Times New Roman" pitchFamily="18" charset="0"/>
              </a:rPr>
              <a:t> </a:t>
            </a:r>
            <a:endParaRPr lang="fr-FR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83546"/>
            <a:ext cx="4430741" cy="26892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1" y="923246"/>
            <a:ext cx="4329382" cy="2549525"/>
          </a:xfrm>
          <a:prstGeom prst="rect">
            <a:avLst/>
          </a:prstGeom>
        </p:spPr>
      </p:pic>
      <p:grpSp>
        <p:nvGrpSpPr>
          <p:cNvPr id="6" name="Csoportba foglalás 5"/>
          <p:cNvGrpSpPr/>
          <p:nvPr/>
        </p:nvGrpSpPr>
        <p:grpSpPr>
          <a:xfrm>
            <a:off x="755650" y="3716338"/>
            <a:ext cx="7056438" cy="3144639"/>
            <a:chOff x="755650" y="3716338"/>
            <a:chExt cx="7056438" cy="3144639"/>
          </a:xfrm>
        </p:grpSpPr>
        <p:sp>
          <p:nvSpPr>
            <p:cNvPr id="17419" name="Text Box 20"/>
            <p:cNvSpPr txBox="1">
              <a:spLocks noChangeArrowheads="1"/>
            </p:cNvSpPr>
            <p:nvPr/>
          </p:nvSpPr>
          <p:spPr bwMode="auto">
            <a:xfrm>
              <a:off x="755650" y="6553200"/>
              <a:ext cx="302426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sz="1400" dirty="0" smtClean="0"/>
                <a:t>85x85 nm</a:t>
              </a:r>
              <a:r>
                <a:rPr lang="hu-HU" sz="1400" baseline="30000" dirty="0" smtClean="0"/>
                <a:t>2</a:t>
              </a:r>
              <a:r>
                <a:rPr lang="hu-HU" sz="1400" dirty="0" smtClean="0"/>
                <a:t> (</a:t>
              </a:r>
              <a:r>
                <a:rPr lang="fr-FR" sz="1400" dirty="0" smtClean="0"/>
                <a:t>V</a:t>
              </a:r>
              <a:r>
                <a:rPr lang="fr-FR" sz="1400" baseline="-25000" dirty="0" smtClean="0"/>
                <a:t>bias</a:t>
              </a:r>
              <a:r>
                <a:rPr lang="fr-FR" sz="1400" dirty="0" smtClean="0"/>
                <a:t> </a:t>
              </a:r>
              <a:r>
                <a:rPr lang="fr-FR" sz="1400" dirty="0"/>
                <a:t>= -1 V, I = 500 </a:t>
              </a:r>
              <a:r>
                <a:rPr lang="fr-FR" sz="1400" dirty="0" smtClean="0"/>
                <a:t>pA</a:t>
              </a:r>
              <a:r>
                <a:rPr lang="hu-HU" sz="1400" dirty="0" smtClean="0"/>
                <a:t>)</a:t>
              </a:r>
              <a:endParaRPr lang="fr-FR" sz="1400" dirty="0"/>
            </a:p>
          </p:txBody>
        </p:sp>
        <p:pic>
          <p:nvPicPr>
            <p:cNvPr id="17421" name="Picture 17" descr="Z TraceDown Fri Dec 24 05_11_03 2010 [9-1]  STM 2_bcrf_zoom_500x334 (33x49 nm2) d_bcrf Median_5x5_10_HighAndLow_Circl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716338"/>
              <a:ext cx="3671888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Rectangle 22"/>
            <p:cNvSpPr>
              <a:spLocks noChangeArrowheads="1"/>
            </p:cNvSpPr>
            <p:nvPr/>
          </p:nvSpPr>
          <p:spPr bwMode="auto">
            <a:xfrm>
              <a:off x="4140200" y="6092825"/>
              <a:ext cx="12303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 dirty="0">
                  <a:cs typeface="Times New Roman" pitchFamily="18" charset="0"/>
                </a:rPr>
                <a:t>50×32 nm</a:t>
              </a:r>
              <a:r>
                <a:rPr lang="en-US" sz="1600" baseline="30000" dirty="0">
                  <a:cs typeface="Times New Roman" pitchFamily="18" charset="0"/>
                </a:rPr>
                <a:t>2</a:t>
              </a:r>
              <a:r>
                <a:rPr lang="fr-FR" dirty="0"/>
                <a:t> </a:t>
              </a:r>
            </a:p>
          </p:txBody>
        </p:sp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3716338"/>
              <a:ext cx="2836861" cy="2836861"/>
            </a:xfrm>
            <a:prstGeom prst="rect">
              <a:avLst/>
            </a:prstGeom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198" y="323364"/>
            <a:ext cx="7201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extrinsic</a:t>
            </a:r>
            <a:r>
              <a:rPr lang="fr-FR" dirty="0" smtClean="0"/>
              <a:t> </a:t>
            </a:r>
            <a:r>
              <a:rPr lang="fr-FR" dirty="0"/>
              <a:t>rippling </a:t>
            </a:r>
            <a:r>
              <a:rPr lang="hu-HU" dirty="0" err="1" smtClean="0"/>
              <a:t>near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contact</a:t>
            </a:r>
            <a:r>
              <a:rPr lang="hu-HU" dirty="0" smtClean="0"/>
              <a:t> </a:t>
            </a:r>
            <a:r>
              <a:rPr lang="hu-HU" dirty="0" err="1" smtClean="0"/>
              <a:t>creates</a:t>
            </a:r>
            <a:r>
              <a:rPr lang="hu-HU" dirty="0" smtClean="0"/>
              <a:t> </a:t>
            </a:r>
            <a:r>
              <a:rPr lang="hu-HU" dirty="0" err="1" smtClean="0"/>
              <a:t>suspended</a:t>
            </a:r>
            <a:r>
              <a:rPr lang="hu-HU" dirty="0" smtClean="0"/>
              <a:t> </a:t>
            </a:r>
            <a:r>
              <a:rPr lang="hu-HU" dirty="0" err="1" smtClean="0"/>
              <a:t>areas</a:t>
            </a:r>
            <a:r>
              <a:rPr lang="hu-HU" dirty="0" smtClean="0"/>
              <a:t>:</a:t>
            </a:r>
            <a:endParaRPr lang="fr-FR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056437" y="6521450"/>
            <a:ext cx="2087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/>
              <a:t>STM </a:t>
            </a:r>
            <a:r>
              <a:rPr lang="fr-FR" sz="1600" b="1" dirty="0" smtClean="0"/>
              <a:t>@ 1.</a:t>
            </a:r>
            <a:r>
              <a:rPr lang="hu-HU" sz="1600" b="1" dirty="0" smtClean="0"/>
              <a:t>5</a:t>
            </a:r>
            <a:r>
              <a:rPr lang="fr-FR" sz="1600" b="1" dirty="0" smtClean="0"/>
              <a:t> </a:t>
            </a:r>
            <a:r>
              <a:rPr lang="fr-FR" sz="1600" b="1" dirty="0"/>
              <a:t>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2363" y="-14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7"/>
          <p:cNvSpPr>
            <a:spLocks noChangeArrowheads="1"/>
          </p:cNvSpPr>
          <p:nvPr/>
        </p:nvSpPr>
        <p:spPr bwMode="auto">
          <a:xfrm>
            <a:off x="467752" y="442704"/>
            <a:ext cx="1230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 dirty="0">
                <a:cs typeface="Times New Roman" pitchFamily="18" charset="0"/>
              </a:rPr>
              <a:t>18×12 nm</a:t>
            </a:r>
            <a:r>
              <a:rPr lang="en-US" sz="1600" baseline="30000" dirty="0">
                <a:cs typeface="Times New Roman" pitchFamily="18" charset="0"/>
              </a:rPr>
              <a:t>2</a:t>
            </a:r>
            <a:r>
              <a:rPr lang="en-US" dirty="0"/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52" y="764704"/>
            <a:ext cx="3843921" cy="2567395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4427984" y="495860"/>
            <a:ext cx="4320480" cy="2933140"/>
            <a:chOff x="4427984" y="509340"/>
            <a:chExt cx="4139952" cy="2749784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7984" y="509340"/>
              <a:ext cx="4139952" cy="2749784"/>
            </a:xfrm>
            <a:prstGeom prst="rect">
              <a:avLst/>
            </a:prstGeom>
          </p:spPr>
        </p:pic>
        <p:sp>
          <p:nvSpPr>
            <p:cNvPr id="6" name="Téglalap 5"/>
            <p:cNvSpPr/>
            <p:nvPr/>
          </p:nvSpPr>
          <p:spPr>
            <a:xfrm>
              <a:off x="4427984" y="509340"/>
              <a:ext cx="4139952" cy="183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539750" y="3540643"/>
            <a:ext cx="6696546" cy="2976045"/>
            <a:chOff x="539750" y="3540643"/>
            <a:chExt cx="6696546" cy="2976045"/>
          </a:xfrm>
        </p:grpSpPr>
        <p:pic>
          <p:nvPicPr>
            <p:cNvPr id="18443" name="Picture 14" descr="Z RetraceUp Fri Dec 24 05_17_50 2010 [11-1] zoom_494x378 (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3860800"/>
              <a:ext cx="3457575" cy="265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Rectangle 19"/>
            <p:cNvSpPr>
              <a:spLocks noChangeArrowheads="1"/>
            </p:cNvSpPr>
            <p:nvPr/>
          </p:nvSpPr>
          <p:spPr bwMode="auto">
            <a:xfrm>
              <a:off x="539750" y="3548063"/>
              <a:ext cx="134461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 dirty="0">
                  <a:cs typeface="Times New Roman" pitchFamily="18" charset="0"/>
                </a:rPr>
                <a:t>8.5×6.5 nm</a:t>
              </a:r>
              <a:r>
                <a:rPr lang="en-US" sz="1600" baseline="30000" dirty="0">
                  <a:cs typeface="Times New Roman" pitchFamily="18" charset="0"/>
                </a:rPr>
                <a:t>2</a:t>
              </a:r>
              <a:r>
                <a:rPr lang="en-US" dirty="0"/>
                <a:t> 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822" y="3860800"/>
              <a:ext cx="2655887" cy="2655887"/>
            </a:xfrm>
            <a:prstGeom prst="rect">
              <a:avLst/>
            </a:prstGeom>
          </p:spPr>
        </p:pic>
        <p:cxnSp>
          <p:nvCxnSpPr>
            <p:cNvPr id="11" name="Connecteur droit 10"/>
            <p:cNvCxnSpPr/>
            <p:nvPr/>
          </p:nvCxnSpPr>
          <p:spPr bwMode="auto">
            <a:xfrm>
              <a:off x="4285233" y="3964120"/>
              <a:ext cx="295106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399252" y="3540643"/>
              <a:ext cx="13532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hu-HU" sz="1600" dirty="0">
                  <a:cs typeface="Times New Roman" pitchFamily="18" charset="0"/>
                </a:rPr>
                <a:t>4</a:t>
              </a:r>
              <a:r>
                <a:rPr lang="en-US" sz="1600" dirty="0" smtClean="0">
                  <a:cs typeface="Times New Roman" pitchFamily="18" charset="0"/>
                </a:rPr>
                <a:t>.5×</a:t>
              </a:r>
              <a:r>
                <a:rPr lang="hu-HU" sz="1600" dirty="0" smtClean="0">
                  <a:cs typeface="Times New Roman" pitchFamily="18" charset="0"/>
                </a:rPr>
                <a:t>4</a:t>
              </a:r>
              <a:r>
                <a:rPr lang="en-US" sz="1600" dirty="0" smtClean="0">
                  <a:cs typeface="Times New Roman" pitchFamily="18" charset="0"/>
                </a:rPr>
                <a:t>.5 </a:t>
              </a:r>
              <a:r>
                <a:rPr lang="en-US" sz="1600" dirty="0">
                  <a:cs typeface="Times New Roman" pitchFamily="18" charset="0"/>
                </a:rPr>
                <a:t>nm</a:t>
              </a:r>
              <a:r>
                <a:rPr lang="en-US" sz="1600" baseline="30000" dirty="0">
                  <a:cs typeface="Times New Roman" pitchFamily="18" charset="0"/>
                </a:rPr>
                <a:t>2</a:t>
              </a:r>
              <a:r>
                <a:rPr lang="en-US" dirty="0"/>
                <a:t> </a:t>
              </a:r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056437" y="6521450"/>
            <a:ext cx="2087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b="1" dirty="0"/>
              <a:t>STM </a:t>
            </a:r>
            <a:r>
              <a:rPr lang="fr-FR" sz="1600" b="1" dirty="0" smtClean="0"/>
              <a:t>@ 1.</a:t>
            </a:r>
            <a:r>
              <a:rPr lang="hu-HU" sz="1600" b="1" dirty="0" smtClean="0"/>
              <a:t>5</a:t>
            </a:r>
            <a:r>
              <a:rPr lang="fr-FR" sz="1600" b="1" dirty="0" smtClean="0"/>
              <a:t> </a:t>
            </a:r>
            <a:r>
              <a:rPr lang="fr-FR" sz="1600" b="1" dirty="0"/>
              <a:t>K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082908" y="108946"/>
            <a:ext cx="7201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err="1" smtClean="0"/>
              <a:t>Intrinsic</a:t>
            </a:r>
            <a:r>
              <a:rPr lang="hu-HU" dirty="0" smtClean="0"/>
              <a:t> </a:t>
            </a:r>
            <a:r>
              <a:rPr lang="fr-FR" dirty="0" smtClean="0"/>
              <a:t>rippling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suspended</a:t>
            </a:r>
            <a:r>
              <a:rPr lang="hu-HU" dirty="0" smtClean="0"/>
              <a:t> </a:t>
            </a:r>
            <a:r>
              <a:rPr lang="hu-HU" dirty="0" err="1" smtClean="0"/>
              <a:t>areas</a:t>
            </a:r>
            <a:r>
              <a:rPr lang="hu-HU" dirty="0" smtClean="0"/>
              <a:t>:</a:t>
            </a:r>
            <a:endParaRPr lang="fr-FR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35496" y="644404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©</a:t>
            </a:r>
            <a:r>
              <a:rPr lang="hu-HU" sz="1600" dirty="0"/>
              <a:t> </a:t>
            </a:r>
            <a:r>
              <a:rPr lang="hu-HU" sz="1600" dirty="0" smtClean="0"/>
              <a:t>Copyright 2013. </a:t>
            </a:r>
            <a:r>
              <a:rPr lang="hu-HU" sz="1600" dirty="0" err="1" smtClean="0"/>
              <a:t>All</a:t>
            </a:r>
            <a:r>
              <a:rPr lang="hu-HU" sz="1600" dirty="0" smtClean="0"/>
              <a:t> </a:t>
            </a:r>
            <a:r>
              <a:rPr lang="hu-HU" sz="1600" dirty="0" err="1" smtClean="0"/>
              <a:t>requests</a:t>
            </a:r>
            <a:r>
              <a:rPr lang="hu-HU" sz="1600" dirty="0" smtClean="0"/>
              <a:t> </a:t>
            </a:r>
            <a:r>
              <a:rPr lang="hu-HU" sz="1600" dirty="0" err="1" smtClean="0"/>
              <a:t>should</a:t>
            </a:r>
            <a:r>
              <a:rPr lang="hu-HU" sz="1600" dirty="0" smtClean="0"/>
              <a:t> be </a:t>
            </a:r>
            <a:r>
              <a:rPr lang="hu-HU" sz="1600" dirty="0" err="1" smtClean="0"/>
              <a:t>sent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: </a:t>
            </a:r>
            <a:r>
              <a:rPr lang="hu-HU" sz="1600" dirty="0" err="1" smtClean="0"/>
              <a:t>osvath.zoltan</a:t>
            </a:r>
            <a:r>
              <a:rPr lang="hu-HU" sz="1600" dirty="0" smtClean="0"/>
              <a:t>@</a:t>
            </a:r>
            <a:r>
              <a:rPr lang="hu-HU" sz="1600" dirty="0" err="1" smtClean="0"/>
              <a:t>ttk.mta.hu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33576</TotalTime>
  <Words>2571</Words>
  <Application>Microsoft Office PowerPoint</Application>
  <PresentationFormat>Diavetítés a képernyőre (4:3 oldalarány)</PresentationFormat>
  <Paragraphs>399</Paragraphs>
  <Slides>58</Slides>
  <Notes>26</Notes>
  <HiddenSlides>0</HiddenSlides>
  <MMClips>1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60" baseType="lpstr">
      <vt:lpstr>Modèle par défaut</vt:lpstr>
      <vt:lpstr>Dokumentum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CEA Grenoble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Osvath</dc:creator>
  <cp:lastModifiedBy>Zoltán</cp:lastModifiedBy>
  <cp:revision>600</cp:revision>
  <dcterms:created xsi:type="dcterms:W3CDTF">2011-01-07T14:34:52Z</dcterms:created>
  <dcterms:modified xsi:type="dcterms:W3CDTF">2013-05-08T08:20:54Z</dcterms:modified>
</cp:coreProperties>
</file>