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63" r:id="rId5"/>
    <p:sldId id="280" r:id="rId6"/>
    <p:sldId id="261" r:id="rId7"/>
    <p:sldId id="264" r:id="rId8"/>
    <p:sldId id="284" r:id="rId9"/>
    <p:sldId id="260" r:id="rId10"/>
    <p:sldId id="266" r:id="rId11"/>
    <p:sldId id="265" r:id="rId12"/>
    <p:sldId id="281" r:id="rId13"/>
    <p:sldId id="282" r:id="rId14"/>
    <p:sldId id="269" r:id="rId15"/>
    <p:sldId id="267" r:id="rId16"/>
    <p:sldId id="271" r:id="rId17"/>
    <p:sldId id="283" r:id="rId18"/>
    <p:sldId id="268" r:id="rId19"/>
    <p:sldId id="286" r:id="rId20"/>
    <p:sldId id="274" r:id="rId21"/>
    <p:sldId id="273" r:id="rId22"/>
    <p:sldId id="272" r:id="rId23"/>
    <p:sldId id="275" r:id="rId24"/>
    <p:sldId id="276" r:id="rId25"/>
    <p:sldId id="287" r:id="rId26"/>
    <p:sldId id="277" r:id="rId27"/>
    <p:sldId id="278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2" autoAdjust="0"/>
    <p:restoredTop sz="94660"/>
  </p:normalViewPr>
  <p:slideViewPr>
    <p:cSldViewPr>
      <p:cViewPr varScale="1">
        <p:scale>
          <a:sx n="97" d="100"/>
          <a:sy n="97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1CE50-D09A-4C1A-A5EA-73217BC0AC88}" type="datetimeFigureOut">
              <a:rPr lang="de-CH" smtClean="0"/>
              <a:pPr/>
              <a:t>26.04.2013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4A261-DC84-4D92-8539-DA996303FCC0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Or Quantum</a:t>
            </a:r>
            <a:r>
              <a:rPr lang="de-CH" baseline="0" dirty="0" smtClean="0"/>
              <a:t> mechanical exchange interaction or Kondo effect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A261-DC84-4D92-8539-DA996303FCC0}" type="slidenum">
              <a:rPr lang="de-CH" smtClean="0"/>
              <a:pPr/>
              <a:t>19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4128" y="6381328"/>
            <a:ext cx="2133600" cy="365125"/>
          </a:xfrm>
        </p:spPr>
        <p:txBody>
          <a:bodyPr/>
          <a:lstStyle/>
          <a:p>
            <a:r>
              <a:rPr lang="de-CH" dirty="0" smtClean="0"/>
              <a:t>MMM 25.03.2013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436096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41BF50F-29C0-4CFD-B9FE-C30D5E94568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9" name="Oval 8"/>
          <p:cNvSpPr/>
          <p:nvPr userDrawn="1"/>
        </p:nvSpPr>
        <p:spPr>
          <a:xfrm>
            <a:off x="8199784" y="6264696"/>
            <a:ext cx="548680" cy="5486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tangle 9"/>
          <p:cNvSpPr/>
          <p:nvPr userDrawn="1"/>
        </p:nvSpPr>
        <p:spPr>
          <a:xfrm>
            <a:off x="6588224" y="0"/>
            <a:ext cx="2555776" cy="1052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705678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MMM 25.03.2013 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BFFF-898C-4DE4-8ECC-D03EE050C5FF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9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tags" Target="../tags/tag26.xml"/><Relationship Id="rId16" Type="http://schemas.openxmlformats.org/officeDocument/2006/relationships/image" Target="../media/image21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37.png"/><Relationship Id="rId5" Type="http://schemas.openxmlformats.org/officeDocument/2006/relationships/tags" Target="../tags/tag2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43.png"/><Relationship Id="rId3" Type="http://schemas.openxmlformats.org/officeDocument/2006/relationships/tags" Target="../tags/tag35.xml"/><Relationship Id="rId21" Type="http://schemas.openxmlformats.org/officeDocument/2006/relationships/image" Target="../media/image44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41.png"/><Relationship Id="rId25" Type="http://schemas.openxmlformats.org/officeDocument/2006/relationships/image" Target="../media/image47.png"/><Relationship Id="rId2" Type="http://schemas.openxmlformats.org/officeDocument/2006/relationships/tags" Target="../tags/tag34.xml"/><Relationship Id="rId16" Type="http://schemas.openxmlformats.org/officeDocument/2006/relationships/image" Target="../media/image40.png"/><Relationship Id="rId20" Type="http://schemas.openxmlformats.org/officeDocument/2006/relationships/image" Target="../media/image22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6.png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6.png"/><Relationship Id="rId10" Type="http://schemas.openxmlformats.org/officeDocument/2006/relationships/tags" Target="../tags/tag42.xml"/><Relationship Id="rId19" Type="http://schemas.openxmlformats.org/officeDocument/2006/relationships/image" Target="../media/image21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43.png"/><Relationship Id="rId2" Type="http://schemas.openxmlformats.org/officeDocument/2006/relationships/tags" Target="../tags/tag48.xml"/><Relationship Id="rId16" Type="http://schemas.openxmlformats.org/officeDocument/2006/relationships/image" Target="../media/image46.png"/><Relationship Id="rId20" Type="http://schemas.openxmlformats.org/officeDocument/2006/relationships/image" Target="../media/image44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45.png"/><Relationship Id="rId10" Type="http://schemas.openxmlformats.org/officeDocument/2006/relationships/tags" Target="../tags/tag56.xml"/><Relationship Id="rId19" Type="http://schemas.openxmlformats.org/officeDocument/2006/relationships/image" Target="../media/image22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3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8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9.xml"/><Relationship Id="rId16" Type="http://schemas.openxmlformats.org/officeDocument/2006/relationships/image" Target="../media/image21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6.png"/><Relationship Id="rId5" Type="http://schemas.openxmlformats.org/officeDocument/2006/relationships/tags" Target="../tags/tag12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3.png"/><Relationship Id="rId5" Type="http://schemas.openxmlformats.org/officeDocument/2006/relationships/tags" Target="../tags/tag20.xml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tags" Target="../tags/tag19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 smtClean="0">
                <a:solidFill>
                  <a:schemeClr val="accent3">
                    <a:lumMod val="75000"/>
                  </a:schemeClr>
                </a:solidFill>
              </a:rPr>
              <a:t>Andreev Bound States</a:t>
            </a:r>
            <a:endParaRPr lang="de-C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r>
              <a:rPr lang="de-CH" sz="2800" dirty="0" smtClean="0"/>
              <a:t>Seminar BME, 26.04.2013</a:t>
            </a:r>
          </a:p>
          <a:p>
            <a:r>
              <a:rPr lang="de-CH" sz="2000" dirty="0" smtClean="0"/>
              <a:t>Samuel d‘Hollosy</a:t>
            </a:r>
            <a:endParaRPr lang="de-CH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BFFF-898C-4DE4-8ECC-D03EE050C5FF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Problems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de-CH" dirty="0" smtClean="0"/>
              <a:t>Scattering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Spin flip processes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Interactions U </a:t>
            </a:r>
          </a:p>
          <a:p>
            <a:endParaRPr lang="de-CH" dirty="0"/>
          </a:p>
        </p:txBody>
      </p:sp>
      <p:sp>
        <p:nvSpPr>
          <p:cNvPr id="4" name="Rectangle 3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6" name="Oval 5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9" name="Group 28"/>
          <p:cNvGrpSpPr/>
          <p:nvPr/>
        </p:nvGrpSpPr>
        <p:grpSpPr>
          <a:xfrm>
            <a:off x="5652120" y="1556792"/>
            <a:ext cx="2160240" cy="792088"/>
            <a:chOff x="5652120" y="1556792"/>
            <a:chExt cx="2160240" cy="792088"/>
          </a:xfrm>
        </p:grpSpPr>
        <p:sp>
          <p:nvSpPr>
            <p:cNvPr id="13" name="Rectangle 12"/>
            <p:cNvSpPr/>
            <p:nvPr/>
          </p:nvSpPr>
          <p:spPr>
            <a:xfrm>
              <a:off x="6228184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76256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52120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6296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72200" y="1700808"/>
              <a:ext cx="720080" cy="504056"/>
              <a:chOff x="4644008" y="2708920"/>
              <a:chExt cx="720080" cy="50405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860032" y="2708920"/>
                <a:ext cx="288032" cy="504056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7" name="Arc 16"/>
              <p:cNvSpPr/>
              <p:nvPr/>
            </p:nvSpPr>
            <p:spPr>
              <a:xfrm>
                <a:off x="4644008" y="2780929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8" name="Arc 17"/>
              <p:cNvSpPr/>
              <p:nvPr/>
            </p:nvSpPr>
            <p:spPr>
              <a:xfrm flipH="1">
                <a:off x="4932040" y="2780928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652120" y="4869160"/>
            <a:ext cx="2160240" cy="792088"/>
            <a:chOff x="5652120" y="4869160"/>
            <a:chExt cx="2160240" cy="792088"/>
          </a:xfrm>
        </p:grpSpPr>
        <p:sp>
          <p:nvSpPr>
            <p:cNvPr id="32" name="Rectangle 31"/>
            <p:cNvSpPr/>
            <p:nvPr/>
          </p:nvSpPr>
          <p:spPr>
            <a:xfrm>
              <a:off x="5652120" y="4869160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36296" y="4869160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228184" y="4869160"/>
              <a:ext cx="1008112" cy="792088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10</a:t>
            </a:fld>
            <a:endParaRPr lang="de-CH" dirty="0"/>
          </a:p>
        </p:txBody>
      </p:sp>
      <p:grpSp>
        <p:nvGrpSpPr>
          <p:cNvPr id="30" name="Group 29"/>
          <p:cNvGrpSpPr/>
          <p:nvPr/>
        </p:nvGrpSpPr>
        <p:grpSpPr>
          <a:xfrm>
            <a:off x="5652120" y="3140968"/>
            <a:ext cx="2160240" cy="792088"/>
            <a:chOff x="5652120" y="3140968"/>
            <a:chExt cx="2160240" cy="792088"/>
          </a:xfrm>
        </p:grpSpPr>
        <p:sp>
          <p:nvSpPr>
            <p:cNvPr id="21" name="Rectangle 20"/>
            <p:cNvSpPr/>
            <p:nvPr/>
          </p:nvSpPr>
          <p:spPr>
            <a:xfrm>
              <a:off x="6876256" y="3284984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36296" y="3140968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88224" y="3284984"/>
              <a:ext cx="288032" cy="50405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6752118" y="3366931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228184" y="3284984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52120" y="3140968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980728"/>
          </a:xfrm>
        </p:spPr>
        <p:txBody>
          <a:bodyPr/>
          <a:lstStyle/>
          <a:p>
            <a:r>
              <a:rPr lang="de-CH" dirty="0" smtClean="0"/>
              <a:t>Scattering Matrix Approach</a:t>
            </a:r>
            <a:endParaRPr lang="de-C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896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804248" y="116632"/>
            <a:ext cx="2160240" cy="792088"/>
            <a:chOff x="5652120" y="1556792"/>
            <a:chExt cx="2160240" cy="792088"/>
          </a:xfrm>
        </p:grpSpPr>
        <p:sp>
          <p:nvSpPr>
            <p:cNvPr id="8" name="Rectangle 7"/>
            <p:cNvSpPr/>
            <p:nvPr/>
          </p:nvSpPr>
          <p:spPr>
            <a:xfrm>
              <a:off x="6228184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76256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52120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6296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grpSp>
          <p:nvGrpSpPr>
            <p:cNvPr id="12" name="Group 18"/>
            <p:cNvGrpSpPr/>
            <p:nvPr/>
          </p:nvGrpSpPr>
          <p:grpSpPr>
            <a:xfrm>
              <a:off x="6372200" y="1700808"/>
              <a:ext cx="720080" cy="504056"/>
              <a:chOff x="4644008" y="2708920"/>
              <a:chExt cx="720080" cy="5040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860032" y="2708920"/>
                <a:ext cx="288032" cy="504056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4644008" y="2780929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5" name="Arc 14"/>
              <p:cNvSpPr/>
              <p:nvPr/>
            </p:nvSpPr>
            <p:spPr>
              <a:xfrm flipH="1">
                <a:off x="4932040" y="2780928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550223"/>
            <a:ext cx="367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P. Joyez,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Lecture 1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Capri Spring School 2012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36704" cy="792088"/>
          </a:xfrm>
        </p:spPr>
        <p:txBody>
          <a:bodyPr>
            <a:normAutofit/>
          </a:bodyPr>
          <a:lstStyle/>
          <a:p>
            <a:r>
              <a:rPr lang="de-CH" sz="3600" dirty="0" smtClean="0"/>
              <a:t>Mesoscopic Josephons Junction</a:t>
            </a:r>
            <a:endParaRPr lang="de-CH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5370555" cy="34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64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Ballisitic interface, reflectice short channel compared to L</a:t>
            </a:r>
            <a:r>
              <a:rPr lang="el-GR" baseline="-25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φ</a:t>
            </a:r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, </a:t>
            </a:r>
            <a:r>
              <a:rPr lang="el-G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ξ</a:t>
            </a:r>
            <a:r>
              <a:rPr lang="de-CH" baseline="-25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04248" y="116632"/>
            <a:ext cx="2160240" cy="792088"/>
            <a:chOff x="5652120" y="1556792"/>
            <a:chExt cx="2160240" cy="792088"/>
          </a:xfrm>
        </p:grpSpPr>
        <p:sp>
          <p:nvSpPr>
            <p:cNvPr id="7" name="Rectangle 6"/>
            <p:cNvSpPr/>
            <p:nvPr/>
          </p:nvSpPr>
          <p:spPr>
            <a:xfrm>
              <a:off x="6228184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76256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52120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6296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grpSp>
          <p:nvGrpSpPr>
            <p:cNvPr id="11" name="Group 18"/>
            <p:cNvGrpSpPr/>
            <p:nvPr/>
          </p:nvGrpSpPr>
          <p:grpSpPr>
            <a:xfrm>
              <a:off x="6372200" y="1700808"/>
              <a:ext cx="720080" cy="504056"/>
              <a:chOff x="4644008" y="2708920"/>
              <a:chExt cx="720080" cy="5040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860032" y="2708920"/>
                <a:ext cx="288032" cy="504056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3" name="Arc 12"/>
              <p:cNvSpPr/>
              <p:nvPr/>
            </p:nvSpPr>
            <p:spPr>
              <a:xfrm>
                <a:off x="4644008" y="2780929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4" name="Arc 13"/>
              <p:cNvSpPr/>
              <p:nvPr/>
            </p:nvSpPr>
            <p:spPr>
              <a:xfrm flipH="1">
                <a:off x="4932040" y="2780928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12</a:t>
            </a:fld>
            <a:endParaRPr lang="de-CH" dirty="0"/>
          </a:p>
        </p:txBody>
      </p:sp>
      <p:grpSp>
        <p:nvGrpSpPr>
          <p:cNvPr id="23" name="Group 22"/>
          <p:cNvGrpSpPr/>
          <p:nvPr/>
        </p:nvGrpSpPr>
        <p:grpSpPr>
          <a:xfrm>
            <a:off x="5940152" y="3140968"/>
            <a:ext cx="3024336" cy="792088"/>
            <a:chOff x="5868144" y="1484784"/>
            <a:chExt cx="3024336" cy="792088"/>
          </a:xfrm>
        </p:grpSpPr>
        <p:sp>
          <p:nvSpPr>
            <p:cNvPr id="19" name="Rectangle 18"/>
            <p:cNvSpPr/>
            <p:nvPr/>
          </p:nvSpPr>
          <p:spPr>
            <a:xfrm>
              <a:off x="5868144" y="1484784"/>
              <a:ext cx="3024336" cy="79208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2" name="Picture 21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6084169" y="1700808"/>
              <a:ext cx="2539365" cy="3048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899592" y="6021288"/>
            <a:ext cx="518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Supercurrent reversal only when branch crosses 0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50223"/>
            <a:ext cx="367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P. Joyez,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Lecture 1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Capri Spring School 2012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Problems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r>
              <a:rPr lang="de-CH" dirty="0" smtClean="0">
                <a:solidFill>
                  <a:schemeClr val="bg1">
                    <a:lumMod val="65000"/>
                  </a:schemeClr>
                </a:solidFill>
              </a:rPr>
              <a:t>Scattering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Single SC / Spin flip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>
                <a:solidFill>
                  <a:schemeClr val="bg1">
                    <a:lumMod val="65000"/>
                  </a:schemeClr>
                </a:solidFill>
              </a:rPr>
              <a:t>Interactions U </a:t>
            </a:r>
          </a:p>
          <a:p>
            <a:endParaRPr lang="de-CH" dirty="0"/>
          </a:p>
        </p:txBody>
      </p:sp>
      <p:sp>
        <p:nvSpPr>
          <p:cNvPr id="4" name="Rectangle 3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6" name="Oval 5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9" name="Group 34"/>
          <p:cNvGrpSpPr/>
          <p:nvPr/>
        </p:nvGrpSpPr>
        <p:grpSpPr>
          <a:xfrm>
            <a:off x="5652120" y="1556792"/>
            <a:ext cx="2160240" cy="792088"/>
            <a:chOff x="5652120" y="1556792"/>
            <a:chExt cx="2160240" cy="792088"/>
          </a:xfrm>
        </p:grpSpPr>
        <p:sp>
          <p:nvSpPr>
            <p:cNvPr id="13" name="Rectangle 12"/>
            <p:cNvSpPr/>
            <p:nvPr/>
          </p:nvSpPr>
          <p:spPr>
            <a:xfrm>
              <a:off x="6228184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76256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52120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6296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6372200" y="1700808"/>
              <a:ext cx="720080" cy="504056"/>
              <a:chOff x="4644008" y="2708920"/>
              <a:chExt cx="720080" cy="50405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860032" y="2708920"/>
                <a:ext cx="288032" cy="504056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7" name="Arc 16"/>
              <p:cNvSpPr/>
              <p:nvPr/>
            </p:nvSpPr>
            <p:spPr>
              <a:xfrm>
                <a:off x="4644008" y="2780929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8" name="Arc 17"/>
              <p:cNvSpPr/>
              <p:nvPr/>
            </p:nvSpPr>
            <p:spPr>
              <a:xfrm flipH="1">
                <a:off x="4932040" y="2780928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2" name="Group 36"/>
          <p:cNvGrpSpPr/>
          <p:nvPr/>
        </p:nvGrpSpPr>
        <p:grpSpPr>
          <a:xfrm>
            <a:off x="5652120" y="4869160"/>
            <a:ext cx="2160240" cy="792088"/>
            <a:chOff x="5652120" y="4869160"/>
            <a:chExt cx="2160240" cy="792088"/>
          </a:xfrm>
        </p:grpSpPr>
        <p:sp>
          <p:nvSpPr>
            <p:cNvPr id="32" name="Rectangle 31"/>
            <p:cNvSpPr/>
            <p:nvPr/>
          </p:nvSpPr>
          <p:spPr>
            <a:xfrm>
              <a:off x="5652120" y="4869160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36296" y="4869160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228184" y="4869160"/>
              <a:ext cx="1008112" cy="792088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13</a:t>
            </a:fld>
            <a:endParaRPr lang="de-CH" dirty="0"/>
          </a:p>
        </p:txBody>
      </p:sp>
      <p:grpSp>
        <p:nvGrpSpPr>
          <p:cNvPr id="30" name="Group 29"/>
          <p:cNvGrpSpPr/>
          <p:nvPr/>
        </p:nvGrpSpPr>
        <p:grpSpPr>
          <a:xfrm>
            <a:off x="5652120" y="3140968"/>
            <a:ext cx="2160240" cy="792088"/>
            <a:chOff x="5652120" y="3140968"/>
            <a:chExt cx="2160240" cy="792088"/>
          </a:xfrm>
        </p:grpSpPr>
        <p:sp>
          <p:nvSpPr>
            <p:cNvPr id="21" name="Rectangle 20"/>
            <p:cNvSpPr/>
            <p:nvPr/>
          </p:nvSpPr>
          <p:spPr>
            <a:xfrm>
              <a:off x="6876256" y="3284984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36296" y="3140968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88224" y="3284984"/>
              <a:ext cx="288032" cy="50405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28184" y="3284984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52120" y="3140968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6752118" y="337687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Yu-Shiba-Rusinov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00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7620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01208"/>
            <a:ext cx="7581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83568" y="522920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472514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596336" y="116632"/>
            <a:ext cx="1224136" cy="792088"/>
            <a:chOff x="6588224" y="3140968"/>
            <a:chExt cx="1224136" cy="792088"/>
          </a:xfrm>
        </p:grpSpPr>
        <p:sp>
          <p:nvSpPr>
            <p:cNvPr id="11" name="Rectangle 10"/>
            <p:cNvSpPr/>
            <p:nvPr/>
          </p:nvSpPr>
          <p:spPr>
            <a:xfrm>
              <a:off x="6876256" y="3284984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6296" y="3140968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88224" y="3284984"/>
              <a:ext cx="288032" cy="50405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732240" y="335699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14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Anderson Impurity Model</a:t>
            </a:r>
            <a:endParaRPr lang="de-CH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29600" cy="246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6" name="Oval 5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817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T. Meng et al. 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Self consistent description of Andreev Bound States ... 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Phys. Rev. B </a:t>
            </a:r>
            <a:r>
              <a:rPr lang="de-CH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79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224521, (2009)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Results from theory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de-CH" dirty="0"/>
          </a:p>
        </p:txBody>
      </p:sp>
      <p:sp>
        <p:nvSpPr>
          <p:cNvPr id="4" name="Rectangle 3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6" name="Oval 5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524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8884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12976"/>
            <a:ext cx="453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771800" y="4653136"/>
            <a:ext cx="3312368" cy="720080"/>
            <a:chOff x="5148064" y="1988840"/>
            <a:chExt cx="3312368" cy="720080"/>
          </a:xfrm>
        </p:grpSpPr>
        <p:sp>
          <p:nvSpPr>
            <p:cNvPr id="14" name="Rectangle 13"/>
            <p:cNvSpPr/>
            <p:nvPr/>
          </p:nvSpPr>
          <p:spPr>
            <a:xfrm>
              <a:off x="5148064" y="1988840"/>
              <a:ext cx="3312368" cy="7200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5" name="Picture 14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5292080" y="2132856"/>
              <a:ext cx="3059430" cy="4572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11560" y="1628800"/>
            <a:ext cx="24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Effective Hamiltonian: 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1556792"/>
            <a:ext cx="268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Local pairing amplitude: 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2996952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Add the interaction energy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550223"/>
            <a:ext cx="817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T. Meng et al. 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Self consistent description of Andreev Bound States ... 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Phys. Rev. B </a:t>
            </a:r>
            <a:r>
              <a:rPr lang="de-CH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79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224521, (2009)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Sequential Transport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12" name="Rectangle 11"/>
          <p:cNvSpPr/>
          <p:nvPr/>
        </p:nvSpPr>
        <p:spPr>
          <a:xfrm>
            <a:off x="2771800" y="1772816"/>
            <a:ext cx="576064" cy="792088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13" name="Oval 12"/>
          <p:cNvSpPr/>
          <p:nvPr/>
        </p:nvSpPr>
        <p:spPr>
          <a:xfrm>
            <a:off x="1763688" y="1772816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7" name="Group 16"/>
          <p:cNvGrpSpPr/>
          <p:nvPr/>
        </p:nvGrpSpPr>
        <p:grpSpPr>
          <a:xfrm>
            <a:off x="971600" y="1772816"/>
            <a:ext cx="792088" cy="792088"/>
            <a:chOff x="4139952" y="4149080"/>
            <a:chExt cx="792088" cy="792088"/>
          </a:xfrm>
        </p:grpSpPr>
        <p:sp>
          <p:nvSpPr>
            <p:cNvPr id="15" name="Isosceles Triangle 14"/>
            <p:cNvSpPr/>
            <p:nvPr/>
          </p:nvSpPr>
          <p:spPr>
            <a:xfrm rot="5400000" flipH="1">
              <a:off x="4139952" y="4149080"/>
              <a:ext cx="792088" cy="792088"/>
            </a:xfrm>
            <a:prstGeom prst="triangle">
              <a:avLst/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3968" y="436510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</a:t>
              </a:r>
              <a:endParaRPr lang="de-CH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755576" y="4725144"/>
            <a:ext cx="714380" cy="986452"/>
            <a:chOff x="785786" y="4585688"/>
            <a:chExt cx="714380" cy="986452"/>
          </a:xfrm>
        </p:grpSpPr>
        <p:sp>
          <p:nvSpPr>
            <p:cNvPr id="37" name="Rectangle 36"/>
            <p:cNvSpPr/>
            <p:nvPr/>
          </p:nvSpPr>
          <p:spPr>
            <a:xfrm>
              <a:off x="785786" y="4585688"/>
              <a:ext cx="714380" cy="98645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85786" y="4585688"/>
              <a:ext cx="71438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1828286" y="3429000"/>
            <a:ext cx="642942" cy="158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7"/>
          <p:cNvGrpSpPr/>
          <p:nvPr/>
        </p:nvGrpSpPr>
        <p:grpSpPr>
          <a:xfrm>
            <a:off x="2051720" y="4437112"/>
            <a:ext cx="142876" cy="500066"/>
            <a:chOff x="1928794" y="4429132"/>
            <a:chExt cx="142876" cy="500066"/>
          </a:xfrm>
        </p:grpSpPr>
        <p:cxnSp>
          <p:nvCxnSpPr>
            <p:cNvPr id="35" name="Straight Arrow Connector 34"/>
            <p:cNvCxnSpPr/>
            <p:nvPr/>
          </p:nvCxnSpPr>
          <p:spPr>
            <a:xfrm rot="16200000" flipV="1">
              <a:off x="1750993" y="4678371"/>
              <a:ext cx="500066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flipH="1" flipV="1">
              <a:off x="1928794" y="4643446"/>
              <a:ext cx="142876" cy="1428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2" name="Group 32"/>
          <p:cNvGrpSpPr/>
          <p:nvPr/>
        </p:nvGrpSpPr>
        <p:grpSpPr>
          <a:xfrm>
            <a:off x="2685542" y="4437112"/>
            <a:ext cx="714380" cy="1274484"/>
            <a:chOff x="785786" y="4143380"/>
            <a:chExt cx="714380" cy="1428760"/>
          </a:xfrm>
        </p:grpSpPr>
        <p:sp>
          <p:nvSpPr>
            <p:cNvPr id="33" name="Rectangle 32"/>
            <p:cNvSpPr/>
            <p:nvPr/>
          </p:nvSpPr>
          <p:spPr>
            <a:xfrm>
              <a:off x="785786" y="4143380"/>
              <a:ext cx="714380" cy="142876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85786" y="4143380"/>
              <a:ext cx="71438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475656" y="3282704"/>
            <a:ext cx="28119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 23"/>
          <p:cNvSpPr/>
          <p:nvPr/>
        </p:nvSpPr>
        <p:spPr>
          <a:xfrm>
            <a:off x="2627784" y="3282704"/>
            <a:ext cx="57758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5" name="Straight Connector 24"/>
          <p:cNvCxnSpPr/>
          <p:nvPr/>
        </p:nvCxnSpPr>
        <p:spPr>
          <a:xfrm>
            <a:off x="1835696" y="4725144"/>
            <a:ext cx="642942" cy="158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11760" y="3429000"/>
            <a:ext cx="0" cy="12887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Content Placeholder 39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185475" y="4005064"/>
            <a:ext cx="177165" cy="179070"/>
          </a:xfr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93971" y="2996952"/>
            <a:ext cx="234315" cy="211455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6950" y="2996952"/>
            <a:ext cx="240030" cy="211455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4788024" y="4221088"/>
            <a:ext cx="1080120" cy="64807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3" name="Straight Connector 42"/>
          <p:cNvCxnSpPr/>
          <p:nvPr/>
        </p:nvCxnSpPr>
        <p:spPr>
          <a:xfrm>
            <a:off x="6876256" y="479715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76256" y="450912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76256" y="342900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956376" y="4653136"/>
            <a:ext cx="310515" cy="255270"/>
          </a:xfrm>
          <a:prstGeom prst="rect">
            <a:avLst/>
          </a:prstGeom>
        </p:spPr>
      </p:pic>
      <p:pic>
        <p:nvPicPr>
          <p:cNvPr id="51" name="Picture 5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956376" y="4365104"/>
            <a:ext cx="238125" cy="255270"/>
          </a:xfrm>
          <a:prstGeom prst="rect">
            <a:avLst/>
          </a:prstGeom>
        </p:spPr>
      </p:pic>
      <p:pic>
        <p:nvPicPr>
          <p:cNvPr id="52" name="Picture 5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956376" y="3284984"/>
            <a:ext cx="434340" cy="255270"/>
          </a:xfrm>
          <a:prstGeom prst="rect">
            <a:avLst/>
          </a:prstGeom>
        </p:spPr>
      </p:pic>
      <p:pic>
        <p:nvPicPr>
          <p:cNvPr id="53" name="Picture 5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07904" y="4365104"/>
            <a:ext cx="108585" cy="17526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460432" y="116632"/>
            <a:ext cx="576064" cy="792088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55" name="Oval 54"/>
          <p:cNvSpPr/>
          <p:nvPr/>
        </p:nvSpPr>
        <p:spPr>
          <a:xfrm>
            <a:off x="7452320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6" name="Group 55"/>
          <p:cNvGrpSpPr/>
          <p:nvPr/>
        </p:nvGrpSpPr>
        <p:grpSpPr>
          <a:xfrm>
            <a:off x="6660232" y="116632"/>
            <a:ext cx="792088" cy="792088"/>
            <a:chOff x="4139952" y="4149080"/>
            <a:chExt cx="792088" cy="792088"/>
          </a:xfrm>
        </p:grpSpPr>
        <p:sp>
          <p:nvSpPr>
            <p:cNvPr id="57" name="Isosceles Triangle 56"/>
            <p:cNvSpPr/>
            <p:nvPr/>
          </p:nvSpPr>
          <p:spPr>
            <a:xfrm rot="5400000" flipH="1">
              <a:off x="4139952" y="4149080"/>
              <a:ext cx="792088" cy="792088"/>
            </a:xfrm>
            <a:prstGeom prst="triangle">
              <a:avLst/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83968" y="436510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</a:t>
              </a:r>
              <a:endParaRPr lang="de-CH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59" name="Picture 58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979712" y="2996952"/>
            <a:ext cx="226695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Local pairing</a:t>
            </a:r>
            <a:endParaRPr lang="de-CH" dirty="0"/>
          </a:p>
        </p:txBody>
      </p:sp>
      <p:pic>
        <p:nvPicPr>
          <p:cNvPr id="23" name="Content Placeholder 22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120028" y="3212976"/>
            <a:ext cx="238125" cy="255270"/>
          </a:xfrm>
        </p:spPr>
      </p:pic>
      <p:sp>
        <p:nvSpPr>
          <p:cNvPr id="4" name="Rectangle 3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6" name="Oval 5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18</a:t>
            </a:fld>
            <a:endParaRPr lang="de-CH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3724" y="5085184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75812" y="2924944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75812" y="3429000"/>
            <a:ext cx="2376264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75812" y="3429000"/>
            <a:ext cx="2376264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43608" y="342900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463844" y="3212976"/>
            <a:ext cx="434340" cy="25527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984124" y="5229200"/>
            <a:ext cx="83820" cy="114300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139235" y="5301208"/>
            <a:ext cx="108585" cy="175260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959788" y="2708920"/>
            <a:ext cx="184785" cy="173355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H="1" flipV="1">
            <a:off x="167700" y="4365104"/>
            <a:ext cx="100811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179512" y="4077072"/>
            <a:ext cx="786765" cy="255270"/>
          </a:xfrm>
          <a:prstGeom prst="rect">
            <a:avLst/>
          </a:prstGeom>
        </p:spPr>
      </p:pic>
      <p:pic>
        <p:nvPicPr>
          <p:cNvPr id="53" name="Picture 5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6927686" y="4757906"/>
            <a:ext cx="308610" cy="25527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5076056" y="505394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868144" y="2893700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868144" y="3397756"/>
            <a:ext cx="2376264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868144" y="3397756"/>
            <a:ext cx="2376264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68144" y="505394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6876256" y="3356992"/>
            <a:ext cx="308610" cy="255270"/>
          </a:xfrm>
          <a:prstGeom prst="rect">
            <a:avLst/>
          </a:prstGeom>
        </p:spPr>
      </p:pic>
      <p:pic>
        <p:nvPicPr>
          <p:cNvPr id="41" name="Picture 40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8676456" y="5197956"/>
            <a:ext cx="83820" cy="114300"/>
          </a:xfrm>
          <a:prstGeom prst="rect">
            <a:avLst/>
          </a:prstGeom>
        </p:spPr>
      </p:pic>
      <p:pic>
        <p:nvPicPr>
          <p:cNvPr id="42" name="Picture 41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831567" y="5269964"/>
            <a:ext cx="108585" cy="175260"/>
          </a:xfrm>
          <a:prstGeom prst="rect">
            <a:avLst/>
          </a:prstGeom>
        </p:spPr>
      </p:pic>
      <p:pic>
        <p:nvPicPr>
          <p:cNvPr id="43" name="Picture 42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5652120" y="2677676"/>
            <a:ext cx="184785" cy="17335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 flipV="1">
            <a:off x="4860032" y="4333860"/>
            <a:ext cx="100811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655820" y="3901812"/>
            <a:ext cx="786765" cy="255270"/>
          </a:xfrm>
          <a:prstGeom prst="rect">
            <a:avLst/>
          </a:prstGeom>
        </p:spPr>
      </p:pic>
      <p:sp>
        <p:nvSpPr>
          <p:cNvPr id="46" name="Arc 45"/>
          <p:cNvSpPr/>
          <p:nvPr/>
        </p:nvSpPr>
        <p:spPr>
          <a:xfrm rot="7958694">
            <a:off x="5183074" y="50131"/>
            <a:ext cx="3803151" cy="3644687"/>
          </a:xfrm>
          <a:prstGeom prst="arc">
            <a:avLst>
              <a:gd name="adj1" fmla="val 17302437"/>
              <a:gd name="adj2" fmla="val 20904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Arc 46"/>
          <p:cNvSpPr/>
          <p:nvPr/>
        </p:nvSpPr>
        <p:spPr>
          <a:xfrm rot="13641306" flipV="1">
            <a:off x="5227098" y="4734010"/>
            <a:ext cx="3803151" cy="3644687"/>
          </a:xfrm>
          <a:prstGeom prst="arc">
            <a:avLst>
              <a:gd name="adj1" fmla="val 17302437"/>
              <a:gd name="adj2" fmla="val 20904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0" name="Picture 49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755576" y="3356992"/>
            <a:ext cx="177165" cy="179070"/>
          </a:xfrm>
          <a:prstGeom prst="rect">
            <a:avLst/>
          </a:prstGeom>
        </p:spPr>
      </p:pic>
      <p:pic>
        <p:nvPicPr>
          <p:cNvPr id="60" name="Picture 59" descr="addin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6444208" y="1988840"/>
            <a:ext cx="2331720" cy="560070"/>
          </a:xfrm>
          <a:prstGeom prst="rect">
            <a:avLst/>
          </a:prstGeom>
        </p:spPr>
      </p:pic>
      <p:sp>
        <p:nvSpPr>
          <p:cNvPr id="48" name="Curved Down Arrow 47"/>
          <p:cNvSpPr/>
          <p:nvPr/>
        </p:nvSpPr>
        <p:spPr>
          <a:xfrm>
            <a:off x="3563888" y="1988840"/>
            <a:ext cx="1728192" cy="576064"/>
          </a:xfrm>
          <a:prstGeom prst="curved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47864" y="1556792"/>
            <a:ext cx="209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Andreev Reflection</a:t>
            </a:r>
            <a:endParaRPr lang="de-CH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67944" y="23488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∆, </a:t>
            </a:r>
            <a:r>
              <a:rPr lang="el-GR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Γ</a:t>
            </a:r>
            <a:endParaRPr lang="de-CH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Exchange Interaction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19</a:t>
            </a:fld>
            <a:endParaRPr lang="de-CH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607206" y="4685898"/>
            <a:ext cx="308610" cy="2552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55576" y="5013176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47664" y="2852936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47664" y="3356992"/>
            <a:ext cx="2376264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47664" y="3356992"/>
            <a:ext cx="2376264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47664" y="501317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555776" y="3284984"/>
            <a:ext cx="308610" cy="25527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355976" y="5157192"/>
            <a:ext cx="83820" cy="11430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511087" y="5229200"/>
            <a:ext cx="108585" cy="17526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331640" y="2636912"/>
            <a:ext cx="184785" cy="17335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539552" y="4293096"/>
            <a:ext cx="100811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35340" y="3861048"/>
            <a:ext cx="786765" cy="255270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 rot="7958694">
            <a:off x="834610" y="-8529"/>
            <a:ext cx="3803151" cy="3644687"/>
          </a:xfrm>
          <a:prstGeom prst="arc">
            <a:avLst>
              <a:gd name="adj1" fmla="val 17302437"/>
              <a:gd name="adj2" fmla="val 20904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Arc 19"/>
          <p:cNvSpPr/>
          <p:nvPr/>
        </p:nvSpPr>
        <p:spPr>
          <a:xfrm rot="13641306" flipV="1">
            <a:off x="878634" y="4675350"/>
            <a:ext cx="3803151" cy="3644687"/>
          </a:xfrm>
          <a:prstGeom prst="arc">
            <a:avLst>
              <a:gd name="adj1" fmla="val 17302437"/>
              <a:gd name="adj2" fmla="val 20904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Arc 20"/>
          <p:cNvSpPr/>
          <p:nvPr/>
        </p:nvSpPr>
        <p:spPr>
          <a:xfrm rot="7958694">
            <a:off x="5183074" y="279503"/>
            <a:ext cx="3803151" cy="3644687"/>
          </a:xfrm>
          <a:prstGeom prst="arc">
            <a:avLst>
              <a:gd name="adj1" fmla="val 17302437"/>
              <a:gd name="adj2" fmla="val 20904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Arc 21"/>
          <p:cNvSpPr/>
          <p:nvPr/>
        </p:nvSpPr>
        <p:spPr>
          <a:xfrm rot="13641306" flipV="1">
            <a:off x="5155091" y="4901363"/>
            <a:ext cx="3803151" cy="3644687"/>
          </a:xfrm>
          <a:prstGeom prst="arc">
            <a:avLst>
              <a:gd name="adj1" fmla="val 17302437"/>
              <a:gd name="adj2" fmla="val 20904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855678" y="4915270"/>
            <a:ext cx="308610" cy="25527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5004048" y="5013176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796136" y="2852936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96136" y="3356992"/>
            <a:ext cx="2376264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96136" y="3356992"/>
            <a:ext cx="2376264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6136" y="501317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804248" y="3514356"/>
            <a:ext cx="308610" cy="255270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8604448" y="5157192"/>
            <a:ext cx="83820" cy="11430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759559" y="5229200"/>
            <a:ext cx="108585" cy="175260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580112" y="2636912"/>
            <a:ext cx="184785" cy="17335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H="1" flipV="1">
            <a:off x="4788024" y="4293096"/>
            <a:ext cx="100811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583812" y="3861048"/>
            <a:ext cx="786765" cy="255270"/>
          </a:xfrm>
          <a:prstGeom prst="rect">
            <a:avLst/>
          </a:prstGeom>
        </p:spPr>
      </p:pic>
      <p:sp>
        <p:nvSpPr>
          <p:cNvPr id="35" name="Curved Down Arrow 34"/>
          <p:cNvSpPr/>
          <p:nvPr/>
        </p:nvSpPr>
        <p:spPr>
          <a:xfrm>
            <a:off x="3707904" y="1988840"/>
            <a:ext cx="1728192" cy="576064"/>
          </a:xfrm>
          <a:prstGeom prst="curved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1880" y="1556792"/>
            <a:ext cx="214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Spin Flip Scattering</a:t>
            </a:r>
            <a:endParaRPr lang="de-CH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11960" y="24208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U, </a:t>
            </a:r>
            <a:r>
              <a:rPr lang="el-GR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Γ</a:t>
            </a:r>
            <a:endParaRPr lang="de-CH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9" name="Rectangle 38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40" name="Oval 39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95736" y="4869160"/>
            <a:ext cx="64807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8" name="Oval 37"/>
          <p:cNvSpPr/>
          <p:nvPr/>
        </p:nvSpPr>
        <p:spPr>
          <a:xfrm>
            <a:off x="1259632" y="4869160"/>
            <a:ext cx="936104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de-CH" dirty="0"/>
          </a:p>
        </p:txBody>
      </p:sp>
      <p:sp>
        <p:nvSpPr>
          <p:cNvPr id="7" name="Rectangle 6"/>
          <p:cNvSpPr/>
          <p:nvPr/>
        </p:nvSpPr>
        <p:spPr>
          <a:xfrm>
            <a:off x="6732240" y="116632"/>
            <a:ext cx="64807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8" name="Rectangle 7"/>
          <p:cNvSpPr/>
          <p:nvPr/>
        </p:nvSpPr>
        <p:spPr>
          <a:xfrm>
            <a:off x="8316416" y="116632"/>
            <a:ext cx="64807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547664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835696" y="5013176"/>
            <a:ext cx="216024" cy="216024"/>
            <a:chOff x="7812360" y="260648"/>
            <a:chExt cx="360040" cy="360040"/>
          </a:xfrm>
          <a:solidFill>
            <a:srgbClr val="C0504D"/>
          </a:solidFill>
        </p:grpSpPr>
        <p:sp>
          <p:nvSpPr>
            <p:cNvPr id="27" name="Oval 26"/>
            <p:cNvSpPr/>
            <p:nvPr/>
          </p:nvSpPr>
          <p:spPr>
            <a:xfrm>
              <a:off x="7812360" y="260648"/>
              <a:ext cx="360040" cy="360040"/>
            </a:xfrm>
            <a:prstGeom prst="ellipse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Oval 27"/>
            <p:cNvSpPr/>
            <p:nvPr/>
          </p:nvSpPr>
          <p:spPr>
            <a:xfrm>
              <a:off x="7956376" y="4046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63688" y="52292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endParaRPr lang="de-CH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31640" y="2348880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1" name="Rectangle 30"/>
          <p:cNvSpPr/>
          <p:nvPr/>
        </p:nvSpPr>
        <p:spPr>
          <a:xfrm>
            <a:off x="3635896" y="2348880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2" name="Rectangle 31"/>
          <p:cNvSpPr/>
          <p:nvPr/>
        </p:nvSpPr>
        <p:spPr>
          <a:xfrm>
            <a:off x="4427984" y="2348880"/>
            <a:ext cx="792088" cy="792088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33" name="Rectangle 32"/>
          <p:cNvSpPr/>
          <p:nvPr/>
        </p:nvSpPr>
        <p:spPr>
          <a:xfrm>
            <a:off x="6372200" y="2348880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7" name="Oval 36"/>
          <p:cNvSpPr/>
          <p:nvPr/>
        </p:nvSpPr>
        <p:spPr>
          <a:xfrm>
            <a:off x="7380312" y="116632"/>
            <a:ext cx="936104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Rectangle 33"/>
          <p:cNvSpPr/>
          <p:nvPr/>
        </p:nvSpPr>
        <p:spPr>
          <a:xfrm>
            <a:off x="7164288" y="2492896"/>
            <a:ext cx="792088" cy="504056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35" name="Rectangle 34"/>
          <p:cNvSpPr/>
          <p:nvPr/>
        </p:nvSpPr>
        <p:spPr>
          <a:xfrm>
            <a:off x="7956376" y="2348880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68344" y="2606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956376" y="260648"/>
            <a:ext cx="216024" cy="216024"/>
            <a:chOff x="7812360" y="260648"/>
            <a:chExt cx="360040" cy="360040"/>
          </a:xfrm>
          <a:solidFill>
            <a:srgbClr val="C0504D"/>
          </a:solidFill>
        </p:grpSpPr>
        <p:sp>
          <p:nvSpPr>
            <p:cNvPr id="13" name="Oval 12"/>
            <p:cNvSpPr/>
            <p:nvPr/>
          </p:nvSpPr>
          <p:spPr>
            <a:xfrm>
              <a:off x="7812360" y="260648"/>
              <a:ext cx="360040" cy="360040"/>
            </a:xfrm>
            <a:prstGeom prst="ellipse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Oval 13"/>
            <p:cNvSpPr/>
            <p:nvPr/>
          </p:nvSpPr>
          <p:spPr>
            <a:xfrm>
              <a:off x="7956376" y="4046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84368" y="47667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endParaRPr lang="de-CH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44208" y="4869160"/>
            <a:ext cx="64807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40" name="Rectangle 39"/>
          <p:cNvSpPr/>
          <p:nvPr/>
        </p:nvSpPr>
        <p:spPr>
          <a:xfrm>
            <a:off x="8028384" y="4869160"/>
            <a:ext cx="64807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41" name="Oval 40"/>
          <p:cNvSpPr/>
          <p:nvPr/>
        </p:nvSpPr>
        <p:spPr>
          <a:xfrm>
            <a:off x="7092280" y="4869160"/>
            <a:ext cx="936104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Rectangle 48"/>
          <p:cNvSpPr/>
          <p:nvPr/>
        </p:nvSpPr>
        <p:spPr>
          <a:xfrm>
            <a:off x="5220072" y="4869160"/>
            <a:ext cx="64807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0" name="Oval 49"/>
          <p:cNvSpPr/>
          <p:nvPr/>
        </p:nvSpPr>
        <p:spPr>
          <a:xfrm>
            <a:off x="4283968" y="4869160"/>
            <a:ext cx="936104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1" name="Isosceles Triangle 50"/>
          <p:cNvSpPr/>
          <p:nvPr/>
        </p:nvSpPr>
        <p:spPr>
          <a:xfrm rot="5400000">
            <a:off x="3707904" y="4725144"/>
            <a:ext cx="432048" cy="720080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Isosceles Triangle 51"/>
          <p:cNvSpPr/>
          <p:nvPr/>
        </p:nvSpPr>
        <p:spPr>
          <a:xfrm rot="5400000">
            <a:off x="3743908" y="5121188"/>
            <a:ext cx="360040" cy="720080"/>
          </a:xfrm>
          <a:prstGeom prst="triangle">
            <a:avLst>
              <a:gd name="adj" fmla="val 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3" name="Isosceles Triangle 52"/>
          <p:cNvSpPr/>
          <p:nvPr/>
        </p:nvSpPr>
        <p:spPr>
          <a:xfrm rot="5400000">
            <a:off x="503548" y="4905164"/>
            <a:ext cx="792088" cy="720080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4" name="TextBox 53"/>
          <p:cNvSpPr txBox="1"/>
          <p:nvPr/>
        </p:nvSpPr>
        <p:spPr>
          <a:xfrm>
            <a:off x="539552" y="508518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</a:t>
            </a:r>
            <a:endParaRPr lang="de-CH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544" y="1916832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Bogoliubov-de Gennes 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91880" y="1916832"/>
            <a:ext cx="209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Andreev Reflection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44208" y="1916832"/>
            <a:ext cx="185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Ballisitc Junction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72200" y="5805264"/>
            <a:ext cx="24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Andreev Bound States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63888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Yu-Shiba-Rusinov Bound States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9552" y="58052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Spin Resolved Andreev Levels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2</a:t>
            </a:fld>
            <a:endParaRPr lang="de-CH" dirty="0"/>
          </a:p>
        </p:txBody>
      </p:sp>
      <p:grpSp>
        <p:nvGrpSpPr>
          <p:cNvPr id="48" name="Group 47"/>
          <p:cNvGrpSpPr/>
          <p:nvPr/>
        </p:nvGrpSpPr>
        <p:grpSpPr>
          <a:xfrm rot="5400000">
            <a:off x="7272300" y="4113076"/>
            <a:ext cx="720080" cy="792088"/>
            <a:chOff x="6300192" y="3861048"/>
            <a:chExt cx="720080" cy="792088"/>
          </a:xfrm>
        </p:grpSpPr>
        <p:sp>
          <p:nvSpPr>
            <p:cNvPr id="45" name="Isosceles Triangle 44"/>
            <p:cNvSpPr/>
            <p:nvPr/>
          </p:nvSpPr>
          <p:spPr>
            <a:xfrm rot="5400000">
              <a:off x="6444208" y="3717032"/>
              <a:ext cx="432048" cy="72008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Isosceles Triangle 45"/>
            <p:cNvSpPr/>
            <p:nvPr/>
          </p:nvSpPr>
          <p:spPr>
            <a:xfrm rot="5400000">
              <a:off x="6480212" y="4113076"/>
              <a:ext cx="360040" cy="720080"/>
            </a:xfrm>
            <a:prstGeom prst="triangle">
              <a:avLst>
                <a:gd name="adj" fmla="val 0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Large Interaction</a:t>
            </a:r>
            <a:endParaRPr lang="de-C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903" y="1600200"/>
            <a:ext cx="62101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6" name="Rectangle 5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7" name="Oval 6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367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P. Joyez,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Lecture 2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Capri Spring School 2012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Medium Interaction</a:t>
            </a:r>
            <a:endParaRPr lang="de-CH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333" y="1600200"/>
            <a:ext cx="62853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6" name="Oval 5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67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P. Joyez,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Lecture 2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Capri Spring School 2012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Weak Interaction</a:t>
            </a:r>
            <a:endParaRPr lang="de-CH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909" y="1600200"/>
            <a:ext cx="61841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6" name="Oval 5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67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P. Joyez,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Lecture 2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Capri Spring School 2012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Quantum Phase Diagram</a:t>
            </a:r>
            <a:endParaRPr lang="de-CH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340768"/>
            <a:ext cx="7504407" cy="54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04248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8388424" y="116632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6" name="Oval 5"/>
          <p:cNvSpPr/>
          <p:nvPr/>
        </p:nvSpPr>
        <p:spPr>
          <a:xfrm>
            <a:off x="7380312" y="116632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23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Apply Magnetic Field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20888"/>
            <a:ext cx="3504406" cy="286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1581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5703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E. Lee et al.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Spin-resolved Andreev Levels ...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, arXiv:1302.2611v1 (2013)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8424" y="116632"/>
            <a:ext cx="64807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740352" y="2606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028384" y="260648"/>
            <a:ext cx="216024" cy="216024"/>
            <a:chOff x="7812360" y="260648"/>
            <a:chExt cx="360040" cy="360040"/>
          </a:xfrm>
          <a:solidFill>
            <a:srgbClr val="C0504D"/>
          </a:solidFill>
        </p:grpSpPr>
        <p:sp>
          <p:nvSpPr>
            <p:cNvPr id="11" name="Oval 10"/>
            <p:cNvSpPr/>
            <p:nvPr/>
          </p:nvSpPr>
          <p:spPr>
            <a:xfrm>
              <a:off x="7812360" y="260648"/>
              <a:ext cx="360040" cy="360040"/>
            </a:xfrm>
            <a:prstGeom prst="ellipse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Oval 11"/>
            <p:cNvSpPr/>
            <p:nvPr/>
          </p:nvSpPr>
          <p:spPr>
            <a:xfrm>
              <a:off x="7956376" y="4046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956376" y="47667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endParaRPr lang="de-CH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696236" y="152636"/>
            <a:ext cx="792088" cy="720080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5" name="TextBox 14"/>
          <p:cNvSpPr txBox="1"/>
          <p:nvPr/>
        </p:nvSpPr>
        <p:spPr>
          <a:xfrm>
            <a:off x="6732240" y="33265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</a:t>
            </a:r>
            <a:endParaRPr lang="de-CH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25</a:t>
            </a:fld>
            <a:endParaRPr lang="de-CH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854386" cy="51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8424" y="116632"/>
            <a:ext cx="64807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40352" y="2606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028384" y="260648"/>
            <a:ext cx="216024" cy="216024"/>
            <a:chOff x="7812360" y="260648"/>
            <a:chExt cx="360040" cy="360040"/>
          </a:xfrm>
          <a:solidFill>
            <a:srgbClr val="C0504D"/>
          </a:solidFill>
        </p:grpSpPr>
        <p:sp>
          <p:nvSpPr>
            <p:cNvPr id="9" name="Oval 8"/>
            <p:cNvSpPr/>
            <p:nvPr/>
          </p:nvSpPr>
          <p:spPr>
            <a:xfrm>
              <a:off x="7812360" y="260648"/>
              <a:ext cx="360040" cy="360040"/>
            </a:xfrm>
            <a:prstGeom prst="ellipse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Oval 9"/>
            <p:cNvSpPr/>
            <p:nvPr/>
          </p:nvSpPr>
          <p:spPr>
            <a:xfrm>
              <a:off x="7956376" y="4046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56376" y="47667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endParaRPr lang="de-CH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6696236" y="152636"/>
            <a:ext cx="792088" cy="720080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33265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</a:t>
            </a:r>
            <a:endParaRPr lang="de-CH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50223"/>
            <a:ext cx="5703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E. Lee et al.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Spin-resolved Andreev Levels ...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, arXiv:1302.2611v1 (2013)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43608" y="4509120"/>
            <a:ext cx="576064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Summary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6" name="Rectangle 5"/>
          <p:cNvSpPr/>
          <p:nvPr/>
        </p:nvSpPr>
        <p:spPr>
          <a:xfrm>
            <a:off x="1763688" y="1916832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grpSp>
        <p:nvGrpSpPr>
          <p:cNvPr id="7" name="Group 6"/>
          <p:cNvGrpSpPr/>
          <p:nvPr/>
        </p:nvGrpSpPr>
        <p:grpSpPr>
          <a:xfrm>
            <a:off x="5508104" y="1844824"/>
            <a:ext cx="2376264" cy="720080"/>
            <a:chOff x="5580112" y="3861048"/>
            <a:chExt cx="2376264" cy="720080"/>
          </a:xfrm>
        </p:grpSpPr>
        <p:sp>
          <p:nvSpPr>
            <p:cNvPr id="8" name="Rectangle 7"/>
            <p:cNvSpPr/>
            <p:nvPr/>
          </p:nvSpPr>
          <p:spPr>
            <a:xfrm>
              <a:off x="5580112" y="3861048"/>
              <a:ext cx="2376264" cy="7200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9" name="Picture 8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5796136" y="4077072"/>
              <a:ext cx="1960245" cy="304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508104" y="3140968"/>
            <a:ext cx="3024336" cy="792088"/>
            <a:chOff x="5868144" y="1484784"/>
            <a:chExt cx="3024336" cy="792088"/>
          </a:xfrm>
        </p:grpSpPr>
        <p:sp>
          <p:nvSpPr>
            <p:cNvPr id="14" name="Rectangle 13"/>
            <p:cNvSpPr/>
            <p:nvPr/>
          </p:nvSpPr>
          <p:spPr>
            <a:xfrm>
              <a:off x="5868144" y="1484784"/>
              <a:ext cx="3024336" cy="79208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5" name="Picture 14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6084169" y="1700808"/>
              <a:ext cx="2539365" cy="3048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043608" y="3068960"/>
            <a:ext cx="2160240" cy="792088"/>
            <a:chOff x="5652120" y="1556792"/>
            <a:chExt cx="2160240" cy="792088"/>
          </a:xfrm>
        </p:grpSpPr>
        <p:sp>
          <p:nvSpPr>
            <p:cNvPr id="20" name="Rectangle 19"/>
            <p:cNvSpPr/>
            <p:nvPr/>
          </p:nvSpPr>
          <p:spPr>
            <a:xfrm>
              <a:off x="6228184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76256" y="1700808"/>
              <a:ext cx="360040" cy="504056"/>
            </a:xfrm>
            <a:prstGeom prst="rect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B</a:t>
              </a:r>
              <a:endParaRPr lang="de-CH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52120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36296" y="1556792"/>
              <a:ext cx="576064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S</a:t>
              </a:r>
              <a:endParaRPr lang="de-CH" dirty="0"/>
            </a:p>
          </p:txBody>
        </p:sp>
        <p:grpSp>
          <p:nvGrpSpPr>
            <p:cNvPr id="24" name="Group 18"/>
            <p:cNvGrpSpPr/>
            <p:nvPr/>
          </p:nvGrpSpPr>
          <p:grpSpPr>
            <a:xfrm>
              <a:off x="6372200" y="1700808"/>
              <a:ext cx="720080" cy="504056"/>
              <a:chOff x="4644008" y="2708920"/>
              <a:chExt cx="720080" cy="50405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860032" y="2708920"/>
                <a:ext cx="288032" cy="504056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6" name="Arc 25"/>
              <p:cNvSpPr/>
              <p:nvPr/>
            </p:nvSpPr>
            <p:spPr>
              <a:xfrm>
                <a:off x="4644008" y="2780929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>
                <a:off x="4932040" y="2780928"/>
                <a:ext cx="432048" cy="360040"/>
              </a:xfrm>
              <a:prstGeom prst="arc">
                <a:avLst>
                  <a:gd name="adj1" fmla="val 16200000"/>
                  <a:gd name="adj2" fmla="val 54286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508104" y="4581128"/>
            <a:ext cx="3312368" cy="720080"/>
            <a:chOff x="5148064" y="1988840"/>
            <a:chExt cx="3312368" cy="720080"/>
          </a:xfrm>
        </p:grpSpPr>
        <p:sp>
          <p:nvSpPr>
            <p:cNvPr id="29" name="Rectangle 28"/>
            <p:cNvSpPr/>
            <p:nvPr/>
          </p:nvSpPr>
          <p:spPr>
            <a:xfrm>
              <a:off x="5148064" y="1988840"/>
              <a:ext cx="3312368" cy="7200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0" name="Picture 29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5292080" y="2132856"/>
              <a:ext cx="3059430" cy="457200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2627784" y="4509120"/>
            <a:ext cx="57606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2" name="Oval 31"/>
          <p:cNvSpPr/>
          <p:nvPr/>
        </p:nvSpPr>
        <p:spPr>
          <a:xfrm>
            <a:off x="1619672" y="4509120"/>
            <a:ext cx="1008112" cy="7920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Isosceles Triangle 33"/>
          <p:cNvSpPr/>
          <p:nvPr/>
        </p:nvSpPr>
        <p:spPr>
          <a:xfrm flipH="1">
            <a:off x="1691680" y="5301208"/>
            <a:ext cx="792088" cy="792088"/>
          </a:xfrm>
          <a:prstGeom prst="triangl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5" name="TextBox 34"/>
          <p:cNvSpPr txBox="1"/>
          <p:nvPr/>
        </p:nvSpPr>
        <p:spPr>
          <a:xfrm>
            <a:off x="1907704" y="56612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</a:t>
            </a:r>
            <a:endParaRPr lang="de-CH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88224" y="0"/>
            <a:ext cx="2555776" cy="10527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Awaiting questions?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CH" sz="4000" dirty="0" smtClean="0"/>
              <a:t>Thank you for your attention</a:t>
            </a:r>
            <a:endParaRPr lang="de-CH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27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Bogoliubov – de Gennes</a:t>
            </a:r>
            <a:endParaRPr lang="de-CH" dirty="0"/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11560" y="1628800"/>
            <a:ext cx="4192905" cy="93726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55576" y="3501008"/>
            <a:ext cx="2005965" cy="34290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55576" y="2996952"/>
            <a:ext cx="2019300" cy="3067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868144" y="1772816"/>
            <a:ext cx="2376264" cy="720080"/>
            <a:chOff x="5580112" y="3861048"/>
            <a:chExt cx="2376264" cy="720080"/>
          </a:xfrm>
        </p:grpSpPr>
        <p:sp>
          <p:nvSpPr>
            <p:cNvPr id="14" name="Rectangle 13"/>
            <p:cNvSpPr/>
            <p:nvPr/>
          </p:nvSpPr>
          <p:spPr>
            <a:xfrm>
              <a:off x="5580112" y="3861048"/>
              <a:ext cx="2376264" cy="7200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8" name="Picture 7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796136" y="4077072"/>
              <a:ext cx="1960245" cy="3048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380312" y="116632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660232" y="2780928"/>
            <a:ext cx="1506855" cy="35052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4221088"/>
            <a:ext cx="26193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4149080"/>
            <a:ext cx="2664296" cy="21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6550223"/>
            <a:ext cx="367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P. Joyez,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Lecture 1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Capri Spring School 2012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Andreev Reflection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BTK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80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58197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020272" y="116632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9" name="Rectangle 8"/>
          <p:cNvSpPr/>
          <p:nvPr/>
        </p:nvSpPr>
        <p:spPr>
          <a:xfrm>
            <a:off x="7812360" y="116632"/>
            <a:ext cx="792088" cy="792088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5113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H. Lüth,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Solid Surfaces, Interfaces &amp; Thin Films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Springer, 2010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BTK Results</a:t>
            </a:r>
            <a:endParaRPr lang="de-CH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940152" y="4797152"/>
            <a:ext cx="1234440" cy="266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0272" y="116632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7" name="Rectangle 6"/>
          <p:cNvSpPr/>
          <p:nvPr/>
        </p:nvSpPr>
        <p:spPr>
          <a:xfrm>
            <a:off x="7812360" y="116632"/>
            <a:ext cx="792088" cy="792088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2636912"/>
            <a:ext cx="288032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Transport through a tunnel probe (Z »1 ) is only above the gap, through excited states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1916832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12" name="Rectangle 11"/>
          <p:cNvSpPr/>
          <p:nvPr/>
        </p:nvSpPr>
        <p:spPr>
          <a:xfrm>
            <a:off x="4139952" y="1916832"/>
            <a:ext cx="792088" cy="792088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13" name="Rectangle 12"/>
          <p:cNvSpPr/>
          <p:nvPr/>
        </p:nvSpPr>
        <p:spPr>
          <a:xfrm>
            <a:off x="3347864" y="4149080"/>
            <a:ext cx="7920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grpSp>
        <p:nvGrpSpPr>
          <p:cNvPr id="22" name="Group 21"/>
          <p:cNvGrpSpPr/>
          <p:nvPr/>
        </p:nvGrpSpPr>
        <p:grpSpPr>
          <a:xfrm>
            <a:off x="4139952" y="4149080"/>
            <a:ext cx="792088" cy="792088"/>
            <a:chOff x="4139952" y="4149080"/>
            <a:chExt cx="792088" cy="792088"/>
          </a:xfrm>
        </p:grpSpPr>
        <p:sp>
          <p:nvSpPr>
            <p:cNvPr id="15" name="Isosceles Triangle 14"/>
            <p:cNvSpPr/>
            <p:nvPr/>
          </p:nvSpPr>
          <p:spPr>
            <a:xfrm rot="16200000">
              <a:off x="4139952" y="4149080"/>
              <a:ext cx="792088" cy="792088"/>
            </a:xfrm>
            <a:prstGeom prst="triangle">
              <a:avLst/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9992" y="436510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</a:t>
              </a:r>
              <a:endParaRPr lang="de-CH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21827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2088232" cy="207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5652120" y="4365104"/>
            <a:ext cx="2376264" cy="720080"/>
            <a:chOff x="5580112" y="3861048"/>
            <a:chExt cx="2376264" cy="720080"/>
          </a:xfrm>
        </p:grpSpPr>
        <p:sp>
          <p:nvSpPr>
            <p:cNvPr id="19" name="Rectangle 18"/>
            <p:cNvSpPr/>
            <p:nvPr/>
          </p:nvSpPr>
          <p:spPr>
            <a:xfrm>
              <a:off x="5580112" y="3861048"/>
              <a:ext cx="2376264" cy="7200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0" name="Picture 19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5796136" y="4077072"/>
              <a:ext cx="1960245" cy="3048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5436096" y="1340768"/>
            <a:ext cx="35283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A: Probability of Andreev</a:t>
            </a:r>
            <a:b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 Reflected hole</a:t>
            </a:r>
          </a:p>
          <a:p>
            <a:pPr>
              <a:buFont typeface="Arial" pitchFamily="34" charset="0"/>
              <a:buChar char="•"/>
            </a:pPr>
            <a:endParaRPr lang="de-CH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B:  Probability of specular </a:t>
            </a:r>
            <a:b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 reflected electron</a:t>
            </a:r>
          </a:p>
          <a:p>
            <a:pPr>
              <a:buFont typeface="Arial" pitchFamily="34" charset="0"/>
              <a:buChar char="•"/>
            </a:pPr>
            <a:endParaRPr lang="de-CH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C,D: Probability of Quasiparticle </a:t>
            </a:r>
            <a:b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 Injection</a:t>
            </a:r>
          </a:p>
          <a:p>
            <a:pPr>
              <a:buFont typeface="Arial" pitchFamily="34" charset="0"/>
              <a:buChar char="•"/>
            </a:pPr>
            <a:endParaRPr lang="de-CH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Z: Dimension less parameter for </a:t>
            </a:r>
            <a:b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de-CH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the barrier strength</a:t>
            </a:r>
            <a:endParaRPr lang="de-CH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50223"/>
            <a:ext cx="5113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H. Lüth,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Solid Surfaces, Interfaces &amp; Thin Films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Springer, 2010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Ballistic Junction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BTK for two interfaces Matching Wavefunctions</a:t>
            </a: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54768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24328" y="260648"/>
            <a:ext cx="720080" cy="504056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7" name="Rectangle 6"/>
          <p:cNvSpPr/>
          <p:nvPr/>
        </p:nvSpPr>
        <p:spPr>
          <a:xfrm>
            <a:off x="8244408" y="116632"/>
            <a:ext cx="72008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6804248" y="116632"/>
            <a:ext cx="72008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0"/>
            <a:ext cx="3009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550223"/>
            <a:ext cx="5113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H. Lüth,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Solid Surfaces, Interfaces &amp; Thin Films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Springer (2010)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339752" y="3284984"/>
            <a:ext cx="1944216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Rectangle 32"/>
          <p:cNvSpPr/>
          <p:nvPr/>
        </p:nvSpPr>
        <p:spPr>
          <a:xfrm>
            <a:off x="4283968" y="3068960"/>
            <a:ext cx="2016224" cy="216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tangle 31"/>
          <p:cNvSpPr/>
          <p:nvPr/>
        </p:nvSpPr>
        <p:spPr>
          <a:xfrm>
            <a:off x="395536" y="3068960"/>
            <a:ext cx="1944216" cy="216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Andreev Bound State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Ballistic short channel</a:t>
            </a:r>
            <a:br>
              <a:rPr lang="de-CH" dirty="0" smtClean="0"/>
            </a:br>
            <a:r>
              <a:rPr lang="de-CH" dirty="0" smtClean="0"/>
              <a:t>with ballisitc interface</a:t>
            </a:r>
            <a:endParaRPr lang="de-CH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5730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3568" y="3965460"/>
            <a:ext cx="576064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1" name="Group 20"/>
          <p:cNvGrpSpPr/>
          <p:nvPr/>
        </p:nvGrpSpPr>
        <p:grpSpPr>
          <a:xfrm>
            <a:off x="834785" y="4095074"/>
            <a:ext cx="273631" cy="100812"/>
            <a:chOff x="1446853" y="4077072"/>
            <a:chExt cx="273631" cy="100812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619673" y="4077073"/>
              <a:ext cx="100811" cy="1008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446853" y="4077072"/>
              <a:ext cx="100811" cy="1008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5580112" y="412747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96847" y="3947458"/>
            <a:ext cx="576064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320884" y="4077073"/>
            <a:ext cx="100811" cy="100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148064" y="4077072"/>
            <a:ext cx="100811" cy="100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Arc 27"/>
          <p:cNvSpPr>
            <a:spLocks/>
          </p:cNvSpPr>
          <p:nvPr/>
        </p:nvSpPr>
        <p:spPr>
          <a:xfrm>
            <a:off x="467544" y="3789040"/>
            <a:ext cx="1036915" cy="864096"/>
          </a:xfrm>
          <a:prstGeom prst="arc">
            <a:avLst>
              <a:gd name="adj1" fmla="val 16200000"/>
              <a:gd name="adj2" fmla="val 21541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tangle 28"/>
          <p:cNvSpPr/>
          <p:nvPr/>
        </p:nvSpPr>
        <p:spPr>
          <a:xfrm>
            <a:off x="7524328" y="260648"/>
            <a:ext cx="720080" cy="504056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30" name="Rectangle 29"/>
          <p:cNvSpPr/>
          <p:nvPr/>
        </p:nvSpPr>
        <p:spPr>
          <a:xfrm>
            <a:off x="8244408" y="116632"/>
            <a:ext cx="72008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1" name="Rectangle 30"/>
          <p:cNvSpPr/>
          <p:nvPr/>
        </p:nvSpPr>
        <p:spPr>
          <a:xfrm>
            <a:off x="6804248" y="116632"/>
            <a:ext cx="72008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851920" y="4581128"/>
            <a:ext cx="100811" cy="1008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3851920" y="3544213"/>
            <a:ext cx="100811" cy="100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923928" y="46531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635896" y="35730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742997" y="3544213"/>
            <a:ext cx="100811" cy="100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771800" y="4581128"/>
            <a:ext cx="100811" cy="100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43808" y="35730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555776" y="46531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0" name="Picture 4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259631" y="3645024"/>
            <a:ext cx="222885" cy="228600"/>
          </a:xfrm>
          <a:prstGeom prst="rect">
            <a:avLst/>
          </a:prstGeom>
        </p:spPr>
      </p:pic>
      <p:pic>
        <p:nvPicPr>
          <p:cNvPr id="51" name="Picture 5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724128" y="3719695"/>
            <a:ext cx="228600" cy="228600"/>
          </a:xfrm>
          <a:prstGeom prst="rect">
            <a:avLst/>
          </a:prstGeom>
        </p:spPr>
      </p:pic>
      <p:pic>
        <p:nvPicPr>
          <p:cNvPr id="48" name="Picture 4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267744" y="5445224"/>
            <a:ext cx="2061210" cy="25527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084168" y="1628800"/>
            <a:ext cx="2448272" cy="648072"/>
            <a:chOff x="6156176" y="1988840"/>
            <a:chExt cx="2448272" cy="648072"/>
          </a:xfrm>
        </p:grpSpPr>
        <p:sp>
          <p:nvSpPr>
            <p:cNvPr id="53" name="Rectangle 52"/>
            <p:cNvSpPr/>
            <p:nvPr/>
          </p:nvSpPr>
          <p:spPr>
            <a:xfrm>
              <a:off x="6156176" y="1988840"/>
              <a:ext cx="2448272" cy="64807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52" name="Picture 51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6300192" y="2204864"/>
              <a:ext cx="2036445" cy="255270"/>
            </a:xfrm>
            <a:prstGeom prst="rect">
              <a:avLst/>
            </a:prstGeom>
          </p:spPr>
        </p:pic>
      </p:grpSp>
      <p:sp>
        <p:nvSpPr>
          <p:cNvPr id="55" name="Arc 54"/>
          <p:cNvSpPr/>
          <p:nvPr/>
        </p:nvSpPr>
        <p:spPr>
          <a:xfrm>
            <a:off x="3851920" y="3573016"/>
            <a:ext cx="936104" cy="1080120"/>
          </a:xfrm>
          <a:prstGeom prst="arc">
            <a:avLst>
              <a:gd name="adj1" fmla="val 16200000"/>
              <a:gd name="adj2" fmla="val 51989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Arc 57"/>
          <p:cNvSpPr/>
          <p:nvPr/>
        </p:nvSpPr>
        <p:spPr>
          <a:xfrm flipH="1">
            <a:off x="1763688" y="3573016"/>
            <a:ext cx="936104" cy="1080120"/>
          </a:xfrm>
          <a:prstGeom prst="arc">
            <a:avLst>
              <a:gd name="adj1" fmla="val 16200000"/>
              <a:gd name="adj2" fmla="val 51989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0" name="Straight Connector 59"/>
          <p:cNvCxnSpPr/>
          <p:nvPr/>
        </p:nvCxnSpPr>
        <p:spPr>
          <a:xfrm>
            <a:off x="6660232" y="3501008"/>
            <a:ext cx="100811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60232" y="4653136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588224" y="256490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444208" y="306896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44208" y="522920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804248" y="2924944"/>
            <a:ext cx="291465" cy="224790"/>
          </a:xfrm>
          <a:prstGeom prst="rect">
            <a:avLst/>
          </a:prstGeom>
        </p:spPr>
      </p:pic>
      <p:pic>
        <p:nvPicPr>
          <p:cNvPr id="72" name="Picture 7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804248" y="5157192"/>
            <a:ext cx="478155" cy="224790"/>
          </a:xfrm>
          <a:prstGeom prst="rect">
            <a:avLst/>
          </a:prstGeom>
        </p:spPr>
      </p:pic>
      <p:pic>
        <p:nvPicPr>
          <p:cNvPr id="74" name="Picture 7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660232" y="4077072"/>
            <a:ext cx="108585" cy="17526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 flipH="1">
            <a:off x="179512" y="4149080"/>
            <a:ext cx="64087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732240" y="2492896"/>
            <a:ext cx="184785" cy="173355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2555776" y="3429000"/>
            <a:ext cx="504056" cy="136815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Oval 56"/>
          <p:cNvSpPr/>
          <p:nvPr/>
        </p:nvSpPr>
        <p:spPr>
          <a:xfrm>
            <a:off x="3635896" y="3429000"/>
            <a:ext cx="504056" cy="136815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339752" y="3284984"/>
            <a:ext cx="1944216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Rectangle 32"/>
          <p:cNvSpPr/>
          <p:nvPr/>
        </p:nvSpPr>
        <p:spPr>
          <a:xfrm>
            <a:off x="4283968" y="3068960"/>
            <a:ext cx="2016224" cy="216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tangle 31"/>
          <p:cNvSpPr/>
          <p:nvPr/>
        </p:nvSpPr>
        <p:spPr>
          <a:xfrm>
            <a:off x="395536" y="3068960"/>
            <a:ext cx="1944216" cy="216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Andreev Bound State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Ballistic short channel</a:t>
            </a:r>
            <a:br>
              <a:rPr lang="de-CH" dirty="0" smtClean="0"/>
            </a:br>
            <a:r>
              <a:rPr lang="de-CH" dirty="0" smtClean="0"/>
              <a:t>with ballisitc interface</a:t>
            </a:r>
            <a:endParaRPr lang="de-CH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5730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3568" y="3965460"/>
            <a:ext cx="576064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4" name="Group 20"/>
          <p:cNvGrpSpPr/>
          <p:nvPr/>
        </p:nvGrpSpPr>
        <p:grpSpPr>
          <a:xfrm>
            <a:off x="834785" y="4095074"/>
            <a:ext cx="273631" cy="100812"/>
            <a:chOff x="1446853" y="4077072"/>
            <a:chExt cx="273631" cy="100812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619673" y="4077073"/>
              <a:ext cx="100811" cy="1008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446853" y="4077072"/>
              <a:ext cx="100811" cy="1008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cxnSp>
        <p:nvCxnSpPr>
          <p:cNvPr id="22" name="Straight Arrow Connector 21"/>
          <p:cNvCxnSpPr>
            <a:stCxn id="23" idx="4"/>
          </p:cNvCxnSpPr>
          <p:nvPr/>
        </p:nvCxnSpPr>
        <p:spPr>
          <a:xfrm>
            <a:off x="5284879" y="4307498"/>
            <a:ext cx="7201" cy="417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96847" y="3947458"/>
            <a:ext cx="576064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320884" y="4077073"/>
            <a:ext cx="100811" cy="100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148064" y="4077072"/>
            <a:ext cx="100811" cy="100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Arc 27"/>
          <p:cNvSpPr>
            <a:spLocks/>
          </p:cNvSpPr>
          <p:nvPr/>
        </p:nvSpPr>
        <p:spPr>
          <a:xfrm>
            <a:off x="467544" y="3789040"/>
            <a:ext cx="1036915" cy="864096"/>
          </a:xfrm>
          <a:prstGeom prst="arc">
            <a:avLst>
              <a:gd name="adj1" fmla="val 16200000"/>
              <a:gd name="adj2" fmla="val 21541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tangle 28"/>
          <p:cNvSpPr/>
          <p:nvPr/>
        </p:nvSpPr>
        <p:spPr>
          <a:xfrm>
            <a:off x="7524328" y="260648"/>
            <a:ext cx="720080" cy="504056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30" name="Rectangle 29"/>
          <p:cNvSpPr/>
          <p:nvPr/>
        </p:nvSpPr>
        <p:spPr>
          <a:xfrm>
            <a:off x="8244408" y="116632"/>
            <a:ext cx="72008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1" name="Rectangle 30"/>
          <p:cNvSpPr/>
          <p:nvPr/>
        </p:nvSpPr>
        <p:spPr>
          <a:xfrm>
            <a:off x="6804248" y="116632"/>
            <a:ext cx="72008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851920" y="4120277"/>
            <a:ext cx="100811" cy="1008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3851920" y="4019466"/>
            <a:ext cx="100811" cy="100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923928" y="4192285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635896" y="4048269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742997" y="4019466"/>
            <a:ext cx="100811" cy="100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771800" y="4120277"/>
            <a:ext cx="100811" cy="100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43808" y="4048269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555776" y="4192285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50" name="Picture 4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59631" y="3645024"/>
            <a:ext cx="222885" cy="228600"/>
          </a:xfrm>
          <a:prstGeom prst="rect">
            <a:avLst/>
          </a:prstGeom>
        </p:spPr>
      </p:pic>
      <p:pic>
        <p:nvPicPr>
          <p:cNvPr id="51" name="Picture 5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436096" y="4365104"/>
            <a:ext cx="228600" cy="228600"/>
          </a:xfrm>
          <a:prstGeom prst="rect">
            <a:avLst/>
          </a:prstGeom>
        </p:spPr>
      </p:pic>
      <p:pic>
        <p:nvPicPr>
          <p:cNvPr id="54" name="Picture 5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267743" y="5445223"/>
            <a:ext cx="1811655" cy="232410"/>
          </a:xfrm>
          <a:prstGeom prst="rect">
            <a:avLst/>
          </a:prstGeom>
        </p:spPr>
      </p:pic>
      <p:grpSp>
        <p:nvGrpSpPr>
          <p:cNvPr id="5" name="Group 53"/>
          <p:cNvGrpSpPr/>
          <p:nvPr/>
        </p:nvGrpSpPr>
        <p:grpSpPr>
          <a:xfrm>
            <a:off x="6084168" y="1628800"/>
            <a:ext cx="2448272" cy="648072"/>
            <a:chOff x="6156176" y="1988840"/>
            <a:chExt cx="2448272" cy="648072"/>
          </a:xfrm>
        </p:grpSpPr>
        <p:sp>
          <p:nvSpPr>
            <p:cNvPr id="53" name="Rectangle 52"/>
            <p:cNvSpPr/>
            <p:nvPr/>
          </p:nvSpPr>
          <p:spPr>
            <a:xfrm>
              <a:off x="6156176" y="1988840"/>
              <a:ext cx="2448272" cy="64807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52" name="Picture 51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6300192" y="2204864"/>
              <a:ext cx="2036445" cy="255270"/>
            </a:xfrm>
            <a:prstGeom prst="rect">
              <a:avLst/>
            </a:prstGeom>
          </p:spPr>
        </p:pic>
      </p:grpSp>
      <p:sp>
        <p:nvSpPr>
          <p:cNvPr id="55" name="Arc 54"/>
          <p:cNvSpPr/>
          <p:nvPr/>
        </p:nvSpPr>
        <p:spPr>
          <a:xfrm>
            <a:off x="3851920" y="4077072"/>
            <a:ext cx="936104" cy="144016"/>
          </a:xfrm>
          <a:prstGeom prst="arc">
            <a:avLst>
              <a:gd name="adj1" fmla="val 16200000"/>
              <a:gd name="adj2" fmla="val 51989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Arc 57"/>
          <p:cNvSpPr/>
          <p:nvPr/>
        </p:nvSpPr>
        <p:spPr>
          <a:xfrm flipH="1">
            <a:off x="1835696" y="4077072"/>
            <a:ext cx="864096" cy="144016"/>
          </a:xfrm>
          <a:prstGeom prst="arc">
            <a:avLst>
              <a:gd name="adj1" fmla="val 16200000"/>
              <a:gd name="adj2" fmla="val 51989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0" name="Straight Connector 59"/>
          <p:cNvCxnSpPr/>
          <p:nvPr/>
        </p:nvCxnSpPr>
        <p:spPr>
          <a:xfrm>
            <a:off x="6660232" y="4149080"/>
            <a:ext cx="100811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60232" y="4149080"/>
            <a:ext cx="50405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588224" y="256490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444208" y="306896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44208" y="522920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804248" y="2924944"/>
            <a:ext cx="291465" cy="224790"/>
          </a:xfrm>
          <a:prstGeom prst="rect">
            <a:avLst/>
          </a:prstGeom>
        </p:spPr>
      </p:pic>
      <p:pic>
        <p:nvPicPr>
          <p:cNvPr id="72" name="Picture 7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804248" y="5157192"/>
            <a:ext cx="478155" cy="224790"/>
          </a:xfrm>
          <a:prstGeom prst="rect">
            <a:avLst/>
          </a:prstGeom>
        </p:spPr>
      </p:pic>
      <p:sp>
        <p:nvSpPr>
          <p:cNvPr id="56" name="Arc 55"/>
          <p:cNvSpPr>
            <a:spLocks/>
          </p:cNvSpPr>
          <p:nvPr/>
        </p:nvSpPr>
        <p:spPr>
          <a:xfrm>
            <a:off x="4788024" y="3645024"/>
            <a:ext cx="964907" cy="936104"/>
          </a:xfrm>
          <a:prstGeom prst="arc">
            <a:avLst>
              <a:gd name="adj1" fmla="val 62048"/>
              <a:gd name="adj2" fmla="val 51428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7" name="Picture 5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732240" y="2492896"/>
            <a:ext cx="184785" cy="173355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>
          <a:xfrm flipH="1">
            <a:off x="179512" y="4149080"/>
            <a:ext cx="64087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555776" y="3789040"/>
            <a:ext cx="504056" cy="64807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6" name="Oval 65"/>
          <p:cNvSpPr/>
          <p:nvPr/>
        </p:nvSpPr>
        <p:spPr>
          <a:xfrm>
            <a:off x="3635896" y="3789040"/>
            <a:ext cx="504056" cy="6480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Andreev Bound State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200" y="2564904"/>
            <a:ext cx="2314600" cy="3561259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981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24328" y="260648"/>
            <a:ext cx="720080" cy="504056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N</a:t>
            </a:r>
            <a:endParaRPr lang="de-CH" dirty="0"/>
          </a:p>
        </p:txBody>
      </p:sp>
      <p:sp>
        <p:nvSpPr>
          <p:cNvPr id="7" name="Rectangle 6"/>
          <p:cNvSpPr/>
          <p:nvPr/>
        </p:nvSpPr>
        <p:spPr>
          <a:xfrm>
            <a:off x="8244408" y="116632"/>
            <a:ext cx="72008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8" name="Rectangle 7"/>
          <p:cNvSpPr/>
          <p:nvPr/>
        </p:nvSpPr>
        <p:spPr>
          <a:xfrm>
            <a:off x="6804248" y="116632"/>
            <a:ext cx="72008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</a:t>
            </a:r>
            <a:endParaRPr lang="de-CH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50F-29C0-4CFD-B9FE-C30D5E94568D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5113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H. Lüth, </a:t>
            </a:r>
            <a:r>
              <a:rPr lang="de-CH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Solid Surfaces, Interfaces &amp; Thin Films</a:t>
            </a:r>
            <a:r>
              <a:rPr lang="de-CH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Springer, 2010</a:t>
            </a:r>
            <a:endParaRPr lang="de-CH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E\Psi(x)=-\left(\frac{\hbar^2}{2m}\frac{d}{dx}-\mu\right)u(x)+\Delta v(x)\\&#10; E\Psi(x)=-\left(\frac{\hbar^2}{2m}\frac{d}{dx}+\mu\right)v(x)+\Delta u(x)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varphi=\phi_1-\phi_2=\pi/2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Delta_0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-\Delta_0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0$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E$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E_{\pm}=\pm \Delta_0 \cos{\varphi/2}$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1$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2$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varphi=\phi_1-\phi_2=\pi$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Delta_0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Psi_{\pm k^{+}}=\binom{u}{v}e^{\pm ik^{+} x}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-\Delta_0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E$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E_{\pm}=\pm \Delta_0 \cos{\varphi/2}$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E_{\pm}=\Delta \sqrt{1-T \sin{\delta /2}}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E_\pm=U/2\pm\sqrt{\xi^2_d+\Gamma^2_\varphi}+\xi_d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$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_1$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_2$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G\rangle$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0\rangle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Psi_{\pm k^{-}}=\binom{u}{v}e^{\pm ik^{-} x}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uparrow\downarrow\rangle$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0$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l$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0\rangle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\uparrow\downarrow\rangle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epsilon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0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E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\uparrow\rangle, |\downarrow\rangle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-\rangle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xi_k=\frac{\hbar^2 k^2}{2m}-\mu$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+\rangle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epsilon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0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E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\uparrow\rangle, |\downarrow\rangle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U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-\rangle=-v^*|\uparrow\downarrow\rangle+u|0\rangle\\&#10;|+\rangle=\;\;\, u|\uparrow\downarrow\rangle+v^*|0\rangle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-\rangle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+\rangle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epsilon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E_k=\pm \sqrt{\xi^2_k+\Delta^2}$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0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E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\uparrow\rangle, |\downarrow\rangle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-\rangle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+\rangle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epsilon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0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E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|\uparrow\rangle, |\downarrow\rangle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E_\pm=U/2\pm\sqrt{\xi^2_d+\Gamma^2_\varphi}+\xi_d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Z=H/\hbar v_f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E_{\pm}=\Delta \sqrt{1-T \sin{\delta /2}}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E_k=\pm \sqrt{\xi^2_k+\Delta^2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E_k=\pm \sqrt{\xi^2_k+\Delta^2}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1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2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On-screen Show (4:3)</PresentationFormat>
  <Paragraphs>217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Andreev Bound States</vt:lpstr>
      <vt:lpstr>Outline</vt:lpstr>
      <vt:lpstr>Bogoliubov – de Gennes</vt:lpstr>
      <vt:lpstr>Andreev Reflection</vt:lpstr>
      <vt:lpstr>BTK Results</vt:lpstr>
      <vt:lpstr>Ballistic Junction</vt:lpstr>
      <vt:lpstr>Andreev Bound State</vt:lpstr>
      <vt:lpstr>Andreev Bound State</vt:lpstr>
      <vt:lpstr>Andreev Bound State</vt:lpstr>
      <vt:lpstr>Problems</vt:lpstr>
      <vt:lpstr>Scattering Matrix Approach</vt:lpstr>
      <vt:lpstr>Mesoscopic Josephons Junction</vt:lpstr>
      <vt:lpstr>Problems</vt:lpstr>
      <vt:lpstr>Yu-Shiba-Rusinov</vt:lpstr>
      <vt:lpstr>Anderson Impurity Model</vt:lpstr>
      <vt:lpstr>Results from theory</vt:lpstr>
      <vt:lpstr>Sequential Transport</vt:lpstr>
      <vt:lpstr>Local pairing</vt:lpstr>
      <vt:lpstr>Exchange Interaction</vt:lpstr>
      <vt:lpstr>Large Interaction</vt:lpstr>
      <vt:lpstr>Medium Interaction</vt:lpstr>
      <vt:lpstr>Weak Interaction</vt:lpstr>
      <vt:lpstr>Quantum Phase Diagram</vt:lpstr>
      <vt:lpstr>Apply Magnetic Field</vt:lpstr>
      <vt:lpstr>Slide 25</vt:lpstr>
      <vt:lpstr>Summary</vt:lpstr>
      <vt:lpstr>Awaiting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samuel</dc:creator>
  <cp:lastModifiedBy>Samuel d'Hollosy</cp:lastModifiedBy>
  <cp:revision>180</cp:revision>
  <dcterms:created xsi:type="dcterms:W3CDTF">2013-03-19T09:20:07Z</dcterms:created>
  <dcterms:modified xsi:type="dcterms:W3CDTF">2013-04-26T07:44:29Z</dcterms:modified>
</cp:coreProperties>
</file>