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0" r:id="rId3"/>
    <p:sldId id="285" r:id="rId4"/>
    <p:sldId id="286" r:id="rId5"/>
    <p:sldId id="287" r:id="rId6"/>
    <p:sldId id="288" r:id="rId7"/>
    <p:sldId id="290" r:id="rId8"/>
    <p:sldId id="291" r:id="rId9"/>
    <p:sldId id="292" r:id="rId10"/>
    <p:sldId id="303" r:id="rId11"/>
    <p:sldId id="309" r:id="rId12"/>
    <p:sldId id="310" r:id="rId13"/>
    <p:sldId id="308" r:id="rId14"/>
    <p:sldId id="311" r:id="rId15"/>
    <p:sldId id="257" r:id="rId16"/>
    <p:sldId id="264" r:id="rId17"/>
    <p:sldId id="262" r:id="rId18"/>
    <p:sldId id="261" r:id="rId19"/>
    <p:sldId id="265" r:id="rId20"/>
    <p:sldId id="266" r:id="rId21"/>
    <p:sldId id="272" r:id="rId22"/>
    <p:sldId id="269" r:id="rId23"/>
    <p:sldId id="304" r:id="rId24"/>
    <p:sldId id="305" r:id="rId25"/>
    <p:sldId id="306" r:id="rId26"/>
    <p:sldId id="297" r:id="rId27"/>
    <p:sldId id="300" r:id="rId28"/>
    <p:sldId id="298" r:id="rId29"/>
    <p:sldId id="301" r:id="rId30"/>
    <p:sldId id="294" r:id="rId31"/>
    <p:sldId id="295" r:id="rId32"/>
    <p:sldId id="296" r:id="rId33"/>
    <p:sldId id="273" r:id="rId34"/>
    <p:sldId id="278" r:id="rId35"/>
    <p:sldId id="276" r:id="rId36"/>
    <p:sldId id="277" r:id="rId37"/>
    <p:sldId id="279" r:id="rId38"/>
    <p:sldId id="283" r:id="rId39"/>
    <p:sldId id="284" r:id="rId40"/>
    <p:sldId id="307" r:id="rId41"/>
    <p:sldId id="312" r:id="rId42"/>
    <p:sldId id="313" r:id="rId43"/>
    <p:sldId id="280" r:id="rId44"/>
    <p:sldId id="281" r:id="rId45"/>
    <p:sldId id="282" r:id="rId4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>
        <p:scale>
          <a:sx n="75" d="100"/>
          <a:sy n="75" d="100"/>
        </p:scale>
        <p:origin x="-702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DE0B-FEE0-43ED-8110-42DB505140CA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DE97A-650D-4922-9617-F7D4E16DCD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366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SiO</a:t>
            </a:r>
            <a:r>
              <a:rPr lang="hu-HU" baseline="-25000" smtClean="0"/>
              <a:t>2</a:t>
            </a:r>
            <a:r>
              <a:rPr lang="hu-HU" smtClean="0"/>
              <a:t>: dn/dV</a:t>
            </a:r>
            <a:r>
              <a:rPr lang="hu-HU" baseline="-25000" smtClean="0"/>
              <a:t>g</a:t>
            </a:r>
            <a:r>
              <a:rPr lang="hu-HU" smtClean="0"/>
              <a:t>≈0,07*10</a:t>
            </a:r>
            <a:r>
              <a:rPr lang="hu-HU" baseline="30000" smtClean="0"/>
              <a:t>12</a:t>
            </a:r>
            <a:r>
              <a:rPr lang="hu-HU" smtClean="0"/>
              <a:t> cm</a:t>
            </a:r>
            <a:r>
              <a:rPr lang="hu-HU" baseline="30000" smtClean="0"/>
              <a:t>-2</a:t>
            </a:r>
            <a:r>
              <a:rPr lang="hu-HU" smtClean="0"/>
              <a:t>/V</a:t>
            </a:r>
          </a:p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E97A-650D-4922-9617-F7D4E16DCD2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98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2013.06.13.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0593379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53" y="288033"/>
            <a:ext cx="1951146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44724" y="2465462"/>
            <a:ext cx="7054552" cy="2043658"/>
          </a:xfrm>
        </p:spPr>
        <p:txBody>
          <a:bodyPr>
            <a:normAutofit fontScale="90000"/>
          </a:bodyPr>
          <a:lstStyle/>
          <a:p>
            <a:r>
              <a:rPr lang="hu-HU" sz="2400" smtClean="0"/>
              <a:t>A few things you’ve (n)ever wanted to know about</a:t>
            </a:r>
            <a:r>
              <a:rPr lang="hu-HU" smtClean="0"/>
              <a:t/>
            </a:r>
            <a:br>
              <a:rPr lang="hu-HU" smtClean="0"/>
            </a:br>
            <a:r>
              <a:rPr lang="hu-HU" sz="6000" smtClean="0"/>
              <a:t>Graphene</a:t>
            </a:r>
            <a:br>
              <a:rPr lang="hu-HU" sz="6000" smtClean="0"/>
            </a:br>
            <a:r>
              <a:rPr lang="hu-HU" sz="6000" smtClean="0"/>
              <a:t>Nanoribbons</a:t>
            </a:r>
            <a:br>
              <a:rPr lang="hu-HU" sz="6000" smtClean="0"/>
            </a:br>
            <a:r>
              <a:rPr lang="hu-HU" sz="6000" smtClean="0"/>
              <a:t>(GNRs)</a:t>
            </a:r>
            <a:endParaRPr lang="hu-HU" sz="480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61139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mtClean="0"/>
              <a:t>Tóvári Endre, nanoszeminárium ea., 2013. máj.31.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46372"/>
            <a:ext cx="3268018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19" y="5046371"/>
            <a:ext cx="1620961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90" y="2874672"/>
            <a:ext cx="198884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332656"/>
            <a:ext cx="152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74672"/>
            <a:ext cx="1971083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01" y="5046372"/>
            <a:ext cx="3136429" cy="1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4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78" y="1939566"/>
            <a:ext cx="4876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20782"/>
            <a:ext cx="5192007" cy="191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37948" y="20608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MEMS heater used for ultrastable in situ heating of graphene inside </a:t>
            </a:r>
            <a:r>
              <a:rPr lang="en-US"/>
              <a:t>the </a:t>
            </a:r>
            <a:r>
              <a:rPr lang="en-US" smtClean="0"/>
              <a:t>TEM</a:t>
            </a:r>
            <a:r>
              <a:rPr lang="hu-HU" smtClean="0"/>
              <a:t>, </a:t>
            </a:r>
            <a:r>
              <a:rPr lang="en-US"/>
              <a:t>used for self-repair of graphene defects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8065" y="2996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STEM imaging of graphene is achieved by fast scanning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0" y="393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is achieved </a:t>
            </a:r>
            <a:r>
              <a:rPr lang="en-US"/>
              <a:t>by </a:t>
            </a:r>
            <a:r>
              <a:rPr lang="en-US" smtClean="0"/>
              <a:t>scanning</a:t>
            </a:r>
            <a:r>
              <a:rPr lang="hu-HU" smtClean="0"/>
              <a:t> </a:t>
            </a:r>
            <a:r>
              <a:rPr lang="en-US" smtClean="0"/>
              <a:t>1000 </a:t>
            </a:r>
            <a:r>
              <a:rPr lang="en-US"/>
              <a:t>times slower by using a longer dwell time</a:t>
            </a:r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9144000" cy="30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31640" y="4715852"/>
            <a:ext cx="290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Orientation selective</a:t>
            </a:r>
            <a:endParaRPr lang="hu-H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78" y="761099"/>
            <a:ext cx="35814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599"/>
            <a:ext cx="6071567" cy="566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35" y="48029"/>
            <a:ext cx="3652685" cy="3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2"/>
            <a:ext cx="9144000" cy="113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6452773"/>
            <a:ext cx="3562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Appl. Phys. Lett. 101, 213101 (2012)</a:t>
            </a:r>
            <a:endParaRPr lang="hu-H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57" y="1556792"/>
            <a:ext cx="49339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668344" y="2780928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AFM-cutting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98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24928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AFM-tip assisted electrochemical etching</a:t>
            </a: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0" y="6488668"/>
            <a:ext cx="2943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u="sng">
                <a:hlinkClick r:id="rId3" tooltip="Small (Weinheim an der Bergstrasse, Germany)."/>
              </a:rPr>
              <a:t>Small.</a:t>
            </a:r>
            <a:r>
              <a:rPr lang="hu-HU"/>
              <a:t> 2010 Jul 19;6(14):1469</a:t>
            </a:r>
            <a:endParaRPr lang="hu-H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14" y="3501007"/>
            <a:ext cx="2177639" cy="21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50" y="2492896"/>
            <a:ext cx="3495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331608" y="263139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2,5K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830845" y="6019978"/>
            <a:ext cx="24286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FF00"/>
                </a:solidFill>
              </a:rPr>
              <a:t>0,002</a:t>
            </a:r>
            <a:r>
              <a:rPr lang="hu-HU">
                <a:solidFill>
                  <a:schemeClr val="bg1"/>
                </a:solidFill>
              </a:rPr>
              <a:t>-</a:t>
            </a:r>
            <a:r>
              <a:rPr lang="hu-HU" smtClean="0">
                <a:solidFill>
                  <a:schemeClr val="accent6">
                    <a:lumMod val="75000"/>
                  </a:schemeClr>
                </a:solidFill>
              </a:rPr>
              <a:t>0,2</a:t>
            </a:r>
            <a:r>
              <a:rPr lang="hu-HU" smtClean="0"/>
              <a:t> </a:t>
            </a:r>
            <a:r>
              <a:rPr lang="hu-HU" smtClean="0">
                <a:solidFill>
                  <a:schemeClr val="bg1"/>
                </a:solidFill>
              </a:rPr>
              <a:t>e</a:t>
            </a:r>
            <a:r>
              <a:rPr lang="hu-HU" baseline="30000" smtClean="0">
                <a:solidFill>
                  <a:schemeClr val="bg1"/>
                </a:solidFill>
              </a:rPr>
              <a:t>2</a:t>
            </a:r>
            <a:r>
              <a:rPr lang="hu-HU" smtClean="0">
                <a:solidFill>
                  <a:schemeClr val="bg1"/>
                </a:solidFill>
              </a:rPr>
              <a:t>/h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1840" y="1556792"/>
            <a:ext cx="108297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" y="3553059"/>
            <a:ext cx="3279479" cy="21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" y="5775134"/>
            <a:ext cx="5040560" cy="71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3112818" y="6519446"/>
            <a:ext cx="3813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Solid State Communications 147 (2008) 366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38815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5"/>
            <a:ext cx="6948264" cy="26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4150"/>
            <a:ext cx="4600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17858"/>
            <a:ext cx="90582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96544" y="1681644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Water dissociation due to DC voltage, polarity-dependent reaction to graphene (H or O)</a:t>
            </a:r>
            <a:endParaRPr lang="hu-HU" sz="1400"/>
          </a:p>
        </p:txBody>
      </p:sp>
    </p:spTree>
    <p:extLst>
      <p:ext uri="{BB962C8B-B14F-4D97-AF65-F5344CB8AC3E}">
        <p14:creationId xmlns:p14="http://schemas.microsoft.com/office/powerpoint/2010/main" val="25588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24"/>
            <a:ext cx="5148064" cy="13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2" y="64886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Nature Nanotechn. 3, 397 (2008)</a:t>
            </a:r>
            <a:endParaRPr lang="hu-H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1383686"/>
            <a:ext cx="55054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25" y="3832288"/>
            <a:ext cx="30384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83686"/>
            <a:ext cx="25336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3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572000" y="946642"/>
            <a:ext cx="4375398" cy="28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pic>
        <p:nvPicPr>
          <p:cNvPr id="7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6" y="764282"/>
            <a:ext cx="34290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5"/>
          <p:cNvSpPr>
            <a:spLocks noChangeArrowheads="1"/>
          </p:cNvSpPr>
          <p:nvPr/>
        </p:nvSpPr>
        <p:spPr bwMode="auto">
          <a:xfrm>
            <a:off x="265112" y="548680"/>
            <a:ext cx="3304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mtClean="0"/>
              <a:t>Appl</a:t>
            </a:r>
            <a:r>
              <a:rPr lang="hu-HU"/>
              <a:t>. Phys. Lett. 91, 192107 2007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798512" y="899278"/>
            <a:ext cx="2590800" cy="1371600"/>
            <a:chOff x="768" y="912"/>
            <a:chExt cx="1632" cy="864"/>
          </a:xfrm>
        </p:grpSpPr>
        <p:sp>
          <p:nvSpPr>
            <p:cNvPr id="10" name="AutoShape 100"/>
            <p:cNvSpPr>
              <a:spLocks noChangeArrowheads="1"/>
            </p:cNvSpPr>
            <p:nvPr/>
          </p:nvSpPr>
          <p:spPr bwMode="auto">
            <a:xfrm>
              <a:off x="1287" y="960"/>
              <a:ext cx="672" cy="336"/>
            </a:xfrm>
            <a:custGeom>
              <a:avLst/>
              <a:gdLst>
                <a:gd name="T0" fmla="*/ 517 w 21600"/>
                <a:gd name="T1" fmla="*/ 168 h 21600"/>
                <a:gd name="T2" fmla="*/ 336 w 21600"/>
                <a:gd name="T3" fmla="*/ 336 h 21600"/>
                <a:gd name="T4" fmla="*/ 155 w 21600"/>
                <a:gd name="T5" fmla="*/ 168 h 21600"/>
                <a:gd name="T6" fmla="*/ 33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2 w 21600"/>
                <a:gd name="T13" fmla="*/ 6814 h 21600"/>
                <a:gd name="T14" fmla="*/ 14818 w 21600"/>
                <a:gd name="T15" fmla="*/ 147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96" y="21600"/>
                  </a:lnTo>
                  <a:lnTo>
                    <a:pt x="1160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AutoShape 101"/>
            <p:cNvSpPr>
              <a:spLocks noChangeArrowheads="1"/>
            </p:cNvSpPr>
            <p:nvPr/>
          </p:nvSpPr>
          <p:spPr bwMode="auto">
            <a:xfrm rot="10800000">
              <a:off x="1285" y="1344"/>
              <a:ext cx="672" cy="336"/>
            </a:xfrm>
            <a:custGeom>
              <a:avLst/>
              <a:gdLst>
                <a:gd name="T0" fmla="*/ 517 w 21600"/>
                <a:gd name="T1" fmla="*/ 168 h 21600"/>
                <a:gd name="T2" fmla="*/ 336 w 21600"/>
                <a:gd name="T3" fmla="*/ 336 h 21600"/>
                <a:gd name="T4" fmla="*/ 155 w 21600"/>
                <a:gd name="T5" fmla="*/ 168 h 21600"/>
                <a:gd name="T6" fmla="*/ 33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2 w 21600"/>
                <a:gd name="T13" fmla="*/ 6814 h 21600"/>
                <a:gd name="T14" fmla="*/ 14818 w 21600"/>
                <a:gd name="T15" fmla="*/ 1478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96" y="21600"/>
                  </a:lnTo>
                  <a:lnTo>
                    <a:pt x="1160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Rectangle 102"/>
            <p:cNvSpPr>
              <a:spLocks noChangeArrowheads="1"/>
            </p:cNvSpPr>
            <p:nvPr/>
          </p:nvSpPr>
          <p:spPr bwMode="auto">
            <a:xfrm>
              <a:off x="768" y="912"/>
              <a:ext cx="1632" cy="6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Rectangle 103"/>
            <p:cNvSpPr>
              <a:spLocks noChangeArrowheads="1"/>
            </p:cNvSpPr>
            <p:nvPr/>
          </p:nvSpPr>
          <p:spPr bwMode="auto">
            <a:xfrm>
              <a:off x="768" y="1680"/>
              <a:ext cx="1632" cy="96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4" name="Group 114"/>
          <p:cNvGrpSpPr>
            <a:grpSpLocks/>
          </p:cNvGrpSpPr>
          <p:nvPr/>
        </p:nvGrpSpPr>
        <p:grpSpPr bwMode="auto">
          <a:xfrm>
            <a:off x="798512" y="973891"/>
            <a:ext cx="2587625" cy="1144587"/>
            <a:chOff x="768" y="959"/>
            <a:chExt cx="1630" cy="721"/>
          </a:xfrm>
        </p:grpSpPr>
        <p:sp>
          <p:nvSpPr>
            <p:cNvPr id="15" name="AutoShape 107"/>
            <p:cNvSpPr>
              <a:spLocks noChangeArrowheads="1"/>
            </p:cNvSpPr>
            <p:nvPr/>
          </p:nvSpPr>
          <p:spPr bwMode="auto">
            <a:xfrm rot="-5400000">
              <a:off x="1081" y="1169"/>
              <a:ext cx="720" cy="299"/>
            </a:xfrm>
            <a:custGeom>
              <a:avLst/>
              <a:gdLst>
                <a:gd name="T0" fmla="*/ 554 w 21600"/>
                <a:gd name="T1" fmla="*/ 150 h 21600"/>
                <a:gd name="T2" fmla="*/ 360 w 21600"/>
                <a:gd name="T3" fmla="*/ 299 h 21600"/>
                <a:gd name="T4" fmla="*/ 166 w 21600"/>
                <a:gd name="T5" fmla="*/ 150 h 21600"/>
                <a:gd name="T6" fmla="*/ 3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0 w 21600"/>
                <a:gd name="T13" fmla="*/ 6791 h 21600"/>
                <a:gd name="T14" fmla="*/ 14820 w 21600"/>
                <a:gd name="T15" fmla="*/ 148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60" y="21600"/>
                  </a:lnTo>
                  <a:lnTo>
                    <a:pt x="116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AutoShape 108"/>
            <p:cNvSpPr>
              <a:spLocks noChangeArrowheads="1"/>
            </p:cNvSpPr>
            <p:nvPr/>
          </p:nvSpPr>
          <p:spPr bwMode="auto">
            <a:xfrm rot="5400000">
              <a:off x="1446" y="1170"/>
              <a:ext cx="720" cy="299"/>
            </a:xfrm>
            <a:custGeom>
              <a:avLst/>
              <a:gdLst>
                <a:gd name="T0" fmla="*/ 554 w 21600"/>
                <a:gd name="T1" fmla="*/ 150 h 21600"/>
                <a:gd name="T2" fmla="*/ 360 w 21600"/>
                <a:gd name="T3" fmla="*/ 299 h 21600"/>
                <a:gd name="T4" fmla="*/ 166 w 21600"/>
                <a:gd name="T5" fmla="*/ 150 h 21600"/>
                <a:gd name="T6" fmla="*/ 3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780 w 21600"/>
                <a:gd name="T13" fmla="*/ 6791 h 21600"/>
                <a:gd name="T14" fmla="*/ 14820 w 21600"/>
                <a:gd name="T15" fmla="*/ 148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9960" y="21600"/>
                  </a:lnTo>
                  <a:lnTo>
                    <a:pt x="116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Rectangle 109"/>
            <p:cNvSpPr>
              <a:spLocks noChangeArrowheads="1"/>
            </p:cNvSpPr>
            <p:nvPr/>
          </p:nvSpPr>
          <p:spPr bwMode="auto">
            <a:xfrm>
              <a:off x="768" y="960"/>
              <a:ext cx="528" cy="72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Rectangle 110"/>
            <p:cNvSpPr>
              <a:spLocks noChangeArrowheads="1"/>
            </p:cNvSpPr>
            <p:nvPr/>
          </p:nvSpPr>
          <p:spPr bwMode="auto">
            <a:xfrm>
              <a:off x="1949" y="960"/>
              <a:ext cx="449" cy="720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Rectangle 112"/>
            <p:cNvSpPr>
              <a:spLocks noChangeArrowheads="1"/>
            </p:cNvSpPr>
            <p:nvPr/>
          </p:nvSpPr>
          <p:spPr bwMode="auto">
            <a:xfrm>
              <a:off x="1586" y="1296"/>
              <a:ext cx="70" cy="48"/>
            </a:xfrm>
            <a:prstGeom prst="rect">
              <a:avLst/>
            </a:prstGeom>
            <a:solidFill>
              <a:srgbClr val="3366FF">
                <a:alpha val="650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0" name="Text Box 115"/>
          <p:cNvSpPr txBox="1">
            <a:spLocks noChangeArrowheads="1"/>
          </p:cNvSpPr>
          <p:nvPr/>
        </p:nvSpPr>
        <p:spPr bwMode="auto">
          <a:xfrm>
            <a:off x="874712" y="1356478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1400"/>
              <a:t>p</a:t>
            </a:r>
            <a:r>
              <a:rPr lang="hu-HU" sz="1400" smtClean="0"/>
              <a:t>rotective mask</a:t>
            </a:r>
            <a:endParaRPr lang="hu-HU" sz="1400"/>
          </a:p>
        </p:txBody>
      </p:sp>
      <p:sp>
        <p:nvSpPr>
          <p:cNvPr id="3" name="Szövegdoboz 2"/>
          <p:cNvSpPr txBox="1"/>
          <p:nvPr/>
        </p:nvSpPr>
        <p:spPr>
          <a:xfrm>
            <a:off x="7494014" y="3645024"/>
            <a:ext cx="163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36 nm wide, 500 nm long</a:t>
            </a: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5724128" y="1052736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Reproducible cond.peaks in the gap region</a:t>
            </a:r>
            <a:endParaRPr lang="hu-HU" sz="1400"/>
          </a:p>
        </p:txBody>
      </p:sp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33" y="3722712"/>
            <a:ext cx="38195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églalap 30"/>
          <p:cNvSpPr/>
          <p:nvPr/>
        </p:nvSpPr>
        <p:spPr>
          <a:xfrm>
            <a:off x="4829362" y="6385641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09" y="3751333"/>
            <a:ext cx="390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" y="4227582"/>
            <a:ext cx="3524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148063" y="3923764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µS≈0,129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4" y="2405812"/>
            <a:ext cx="24860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4" y="952638"/>
            <a:ext cx="20383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643324" y="595313"/>
            <a:ext cx="183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85 nm x 500 nm</a:t>
            </a:r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4463987" y="1433595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Molitor, …, Enslin, PRB 79, 075426, 2009</a:t>
            </a:r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3707904" y="2537609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Han: µh~160, µe~570</a:t>
            </a:r>
          </a:p>
          <a:p>
            <a:r>
              <a:rPr lang="hu-HU" sz="1600" smtClean="0"/>
              <a:t>Enslin: side gated! No corr., µh~1490</a:t>
            </a:r>
            <a:endParaRPr lang="hu-HU" sz="1600"/>
          </a:p>
        </p:txBody>
      </p:sp>
      <p:sp>
        <p:nvSpPr>
          <p:cNvPr id="24" name="Szövegdoboz 23"/>
          <p:cNvSpPr txBox="1"/>
          <p:nvPr/>
        </p:nvSpPr>
        <p:spPr>
          <a:xfrm>
            <a:off x="9684568" y="2633924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Avouris Physica E 40 (2007) 228 (nem az a PRB-s cikk a kapacitásról): 200 nm oxid, 100nmx1000nm,4K, µ~530</a:t>
            </a:r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9396536" y="5213419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Arxiv 0909.3886v2:</a:t>
            </a:r>
          </a:p>
          <a:p>
            <a:r>
              <a:rPr lang="hu-HU" smtClean="0"/>
              <a:t>300 nm oxid,  30x200nm, µh~42</a:t>
            </a:r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-2052736" y="0"/>
            <a:ext cx="2052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98, 206805 (Han):log scales, 1,7K</a:t>
            </a:r>
          </a:p>
          <a:p>
            <a:r>
              <a:rPr lang="hu-HU" smtClean="0"/>
              <a:t>24 nm x 2 um: hole mob.110,</a:t>
            </a:r>
          </a:p>
          <a:p>
            <a:r>
              <a:rPr lang="hu-HU" smtClean="0"/>
              <a:t>49 nm x 2 um: 215</a:t>
            </a:r>
          </a:p>
          <a:p>
            <a:r>
              <a:rPr lang="hu-HU" smtClean="0"/>
              <a:t>71 nm: 875 cm2/Vs</a:t>
            </a:r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-3280769" y="2051910"/>
            <a:ext cx="32807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</a:t>
            </a:r>
            <a:r>
              <a:rPr lang="hu-HU" smtClean="0"/>
              <a:t>3061–3065:</a:t>
            </a:r>
          </a:p>
          <a:p>
            <a:r>
              <a:rPr lang="hu-HU" smtClean="0"/>
              <a:t>L=500 nm, RT</a:t>
            </a:r>
          </a:p>
          <a:p>
            <a:r>
              <a:rPr lang="hu-HU" smtClean="0"/>
              <a:t>Estimated mobilities (log scale!)</a:t>
            </a:r>
            <a:endParaRPr lang="hu-HU" smtClean="0"/>
          </a:p>
          <a:p>
            <a:r>
              <a:rPr lang="hu-HU" smtClean="0"/>
              <a:t>W= 6 nm: µh~18 cm^2/Vs</a:t>
            </a:r>
          </a:p>
          <a:p>
            <a:r>
              <a:rPr lang="hu-HU"/>
              <a:t>W=10 nm</a:t>
            </a:r>
            <a:r>
              <a:rPr lang="hu-HU"/>
              <a:t>: </a:t>
            </a:r>
            <a:r>
              <a:rPr lang="hu-HU" smtClean="0"/>
              <a:t>µh~41</a:t>
            </a:r>
          </a:p>
          <a:p>
            <a:r>
              <a:rPr lang="hu-HU" smtClean="0"/>
              <a:t>22 nm: 51</a:t>
            </a:r>
          </a:p>
          <a:p>
            <a:r>
              <a:rPr lang="hu-HU" smtClean="0"/>
              <a:t>45 nm: 300</a:t>
            </a:r>
          </a:p>
          <a:p>
            <a:r>
              <a:rPr lang="hu-HU" smtClean="0"/>
              <a:t>80 nm: 640</a:t>
            </a:r>
          </a:p>
          <a:p>
            <a:r>
              <a:rPr lang="hu-HU" smtClean="0"/>
              <a:t>1000 nm: 3290</a:t>
            </a:r>
          </a:p>
          <a:p>
            <a:endParaRPr lang="hu-HU"/>
          </a:p>
          <a:p>
            <a:r>
              <a:rPr lang="hu-HU" smtClean="0"/>
              <a:t>Graphene edge lithography:</a:t>
            </a:r>
          </a:p>
          <a:p>
            <a:r>
              <a:rPr lang="hu-HU" smtClean="0"/>
              <a:t>RT, 10 nm x 700 nm: mob.26 (VSD=1V)</a:t>
            </a:r>
          </a:p>
          <a:p>
            <a:r>
              <a:rPr lang="hu-HU" smtClean="0"/>
              <a:t>RT, 20 nm, 700 nm(?): 9 (maybe already top-gated, ireelevant model</a:t>
            </a:r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9396536" y="446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Mobilities estimated by me based on PRB 78, 161409</a:t>
            </a:r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11052720" y="1183480"/>
            <a:ext cx="32464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Avouris PRB </a:t>
            </a:r>
            <a:r>
              <a:rPr lang="hu-HU"/>
              <a:t>78</a:t>
            </a:r>
            <a:r>
              <a:rPr lang="hu-HU"/>
              <a:t>, </a:t>
            </a:r>
            <a:r>
              <a:rPr lang="hu-HU" smtClean="0"/>
              <a:t>161409</a:t>
            </a:r>
          </a:p>
          <a:p>
            <a:r>
              <a:rPr lang="hu-HU" smtClean="0"/>
              <a:t>30 nm x 850 nm: 200 mob. (80K)</a:t>
            </a:r>
          </a:p>
          <a:p>
            <a:r>
              <a:rPr lang="hu-HU" smtClean="0"/>
              <a:t>30x900 nm: 165 (90K)</a:t>
            </a:r>
          </a:p>
          <a:p>
            <a:r>
              <a:rPr lang="hu-HU" smtClean="0"/>
              <a:t>30x1700 nm: 130 (33K)</a:t>
            </a:r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9396536" y="847158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Han: µh~160, µe~570</a:t>
            </a:r>
          </a:p>
          <a:p>
            <a:r>
              <a:rPr lang="hu-HU" sz="1600" smtClean="0"/>
              <a:t>Enslin: side gated! No corr., µh~1490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2425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0" grpId="1"/>
      <p:bldP spid="3" grpId="0"/>
      <p:bldP spid="3" grpId="1"/>
      <p:bldP spid="4" grpId="0"/>
      <p:bldP spid="4" grpId="1"/>
      <p:bldP spid="22" grpId="0"/>
      <p:bldP spid="22" grpId="1"/>
      <p:bldP spid="31" grpId="0"/>
      <p:bldP spid="5" grpId="0"/>
      <p:bldP spid="5" grpId="1"/>
      <p:bldP spid="5" grpId="2"/>
      <p:bldP spid="6" grpId="0"/>
      <p:bldP spid="21" grpId="0"/>
      <p:bldP spid="23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089935" y="766896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1520" y="1124744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Suggestion: </a:t>
            </a:r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Confinement gap</a:t>
            </a:r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Disorder potential:  </a:t>
            </a:r>
            <a:r>
              <a:rPr lang="hu-HU"/>
              <a:t>edge roughness+potential </a:t>
            </a:r>
            <a:r>
              <a:rPr lang="hu-HU" smtClean="0"/>
              <a:t>inhomogeneities (charged </a:t>
            </a:r>
            <a:r>
              <a:rPr lang="hu-HU"/>
              <a:t>impurities in the </a:t>
            </a:r>
            <a:r>
              <a:rPr lang="hu-HU" smtClean="0"/>
              <a:t>substrate)</a:t>
            </a:r>
            <a:r>
              <a:rPr lang="hu-HU" smtClean="0">
                <a:sym typeface="Wingdings" pitchFamily="2" charset="2"/>
              </a:rPr>
              <a:t>”puddles” and tunnel barriers</a:t>
            </a:r>
            <a:endParaRPr lang="hu-HU" smtClean="0"/>
          </a:p>
          <a:p>
            <a:pPr marL="342900" indent="-342900">
              <a:buFont typeface="+mj-lt"/>
              <a:buAutoNum type="arabicPeriod"/>
            </a:pPr>
            <a:r>
              <a:rPr lang="hu-HU" smtClean="0"/>
              <a:t>Multiple quantum dots in series/parallel</a:t>
            </a:r>
            <a:endParaRPr lang="hu-HU"/>
          </a:p>
        </p:txBody>
      </p:sp>
      <p:pic>
        <p:nvPicPr>
          <p:cNvPr id="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2072"/>
            <a:ext cx="4707632" cy="42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51520" y="287907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Why?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The transport gap is given by the confinement+disorder amplitude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QDs in series: overlapping Coulomb-diamonds in the stability diagram</a:t>
            </a:r>
            <a:endParaRPr lang="hu-H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756233"/>
            <a:ext cx="3995936" cy="255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2" y="4252442"/>
            <a:ext cx="3819525" cy="255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7" y="4287610"/>
            <a:ext cx="390525" cy="239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" y="4591373"/>
            <a:ext cx="352425" cy="161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4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26999" b="50000"/>
          <a:stretch/>
        </p:blipFill>
        <p:spPr bwMode="auto">
          <a:xfrm>
            <a:off x="-36512" y="332656"/>
            <a:ext cx="2808312" cy="128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089935" y="766896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23" y="3131676"/>
            <a:ext cx="4163377" cy="3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98538" y="1628800"/>
            <a:ext cx="4193942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Annealing (Ar, 300°C) shrinks the transport gap, the SD-gap changes arbitrarily (rearrangement)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No correlation between the 2 gap values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743827" y="3203684"/>
            <a:ext cx="157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Length: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7555775" y="43558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W=30 nm</a:t>
            </a:r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004048" y="4766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9"/>
          <a:stretch/>
        </p:blipFill>
        <p:spPr bwMode="auto">
          <a:xfrm>
            <a:off x="452178" y="3131676"/>
            <a:ext cx="3986472" cy="3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51903" y="1663640"/>
            <a:ext cx="466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mtClean="0"/>
              <a:t>Distance from V</a:t>
            </a:r>
            <a:r>
              <a:rPr lang="hu-HU" baseline="-25000" smtClean="0"/>
              <a:t>g</a:t>
            </a:r>
            <a:r>
              <a:rPr lang="hu-HU" smtClean="0"/>
              <a:t>=0 increases with the value of the transport gap </a:t>
            </a:r>
            <a:r>
              <a:rPr lang="el-GR" smtClean="0"/>
              <a:t>Δ</a:t>
            </a:r>
            <a:r>
              <a:rPr lang="hu-HU" smtClean="0"/>
              <a:t>V</a:t>
            </a:r>
            <a:r>
              <a:rPr lang="hu-HU" baseline="-25000" smtClean="0"/>
              <a:t>g</a:t>
            </a:r>
            <a:endParaRPr lang="hu-HU" baseline="-25000"/>
          </a:p>
        </p:txBody>
      </p:sp>
      <p:sp>
        <p:nvSpPr>
          <p:cNvPr id="13" name="Téglalap 12"/>
          <p:cNvSpPr/>
          <p:nvPr/>
        </p:nvSpPr>
        <p:spPr>
          <a:xfrm>
            <a:off x="791580" y="2494637"/>
            <a:ext cx="75608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>
                <a:solidFill>
                  <a:srgbClr val="00B050"/>
                </a:solidFill>
              </a:rPr>
              <a:t>Δ</a:t>
            </a:r>
            <a:r>
              <a:rPr lang="hu-HU">
                <a:solidFill>
                  <a:srgbClr val="00B050"/>
                </a:solidFill>
              </a:rPr>
              <a:t>V</a:t>
            </a:r>
            <a:r>
              <a:rPr lang="hu-HU" baseline="-25000">
                <a:solidFill>
                  <a:srgbClr val="00B050"/>
                </a:solidFill>
              </a:rPr>
              <a:t>g</a:t>
            </a:r>
            <a:r>
              <a:rPr lang="hu-HU">
                <a:solidFill>
                  <a:srgbClr val="00B050"/>
                </a:solidFill>
              </a:rPr>
              <a:t> </a:t>
            </a:r>
            <a:r>
              <a:rPr lang="hu-HU">
                <a:solidFill>
                  <a:srgbClr val="00B050"/>
                </a:solidFill>
                <a:sym typeface="Wingdings" pitchFamily="2" charset="2"/>
              </a:rPr>
              <a:t>it’s a measure of sample doping by charged impurities of the substrate; really determinded by the disorder potential</a:t>
            </a:r>
            <a:endParaRPr lang="hu-HU" baseline="-25000">
              <a:solidFill>
                <a:srgbClr val="00B050"/>
              </a:solidFill>
            </a:endParaRPr>
          </a:p>
        </p:txBody>
      </p:sp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4139952" cy="36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Bal oldali kapcsos zárójel 19"/>
          <p:cNvSpPr/>
          <p:nvPr/>
        </p:nvSpPr>
        <p:spPr>
          <a:xfrm rot="16200000">
            <a:off x="639266" y="670507"/>
            <a:ext cx="533380" cy="1452886"/>
          </a:xfrm>
          <a:prstGeom prst="leftBrace">
            <a:avLst>
              <a:gd name="adj1" fmla="val 18338"/>
              <a:gd name="adj2" fmla="val 4046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88098"/>
            <a:ext cx="2423737" cy="216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9" name="Téglalap 8"/>
          <p:cNvSpPr/>
          <p:nvPr/>
        </p:nvSpPr>
        <p:spPr>
          <a:xfrm>
            <a:off x="7213663" y="582230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4389" y="1375608"/>
            <a:ext cx="5064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The transport gap has little length dependence, unlike the SD-gap:</a:t>
            </a:r>
          </a:p>
          <a:p>
            <a:r>
              <a:rPr lang="hu-HU" smtClean="0"/>
              <a:t>Only qualitative trend, but </a:t>
            </a:r>
            <a:r>
              <a:rPr lang="hu-HU" smtClean="0">
                <a:solidFill>
                  <a:srgbClr val="00B050"/>
                </a:solidFill>
              </a:rPr>
              <a:t>supports the picture:  a longer ribbon has more QDs whose energies need to be appropriately positioned</a:t>
            </a:r>
            <a:endParaRPr lang="hu-HU">
              <a:solidFill>
                <a:srgbClr val="00B05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878889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7213663" y="6465855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35" y="1700808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Short ribbons:  might be smaller then the average puddle of localized carriers (~20nm), no transport and SD-gap,</a:t>
            </a:r>
          </a:p>
          <a:p>
            <a:r>
              <a:rPr lang="hu-HU" smtClean="0"/>
              <a:t>Fabry-Pérot-like oscillations (like CNTs)</a:t>
            </a:r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2821"/>
            <a:ext cx="3646165" cy="346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3564485"/>
            <a:ext cx="2952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866690" y="668234"/>
            <a:ext cx="341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00B050"/>
                </a:solidFill>
              </a:rPr>
              <a:t>A few things of interest</a:t>
            </a:r>
            <a:endParaRPr lang="hu-HU" sz="2400">
              <a:solidFill>
                <a:srgbClr val="00B05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36670" y="1052736"/>
            <a:ext cx="4028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Constant peak spacing (within the transport gap) in a 200 nm-long (!) and 30 nm wide ribbon </a:t>
            </a:r>
          </a:p>
          <a:p>
            <a:r>
              <a:rPr lang="hu-HU" smtClean="0"/>
              <a:t>(in a certain region of backgate voltage):</a:t>
            </a:r>
          </a:p>
          <a:p>
            <a:r>
              <a:rPr lang="hu-HU" b="1" smtClean="0">
                <a:solidFill>
                  <a:srgbClr val="00B050"/>
                </a:solidFill>
              </a:rPr>
              <a:t>Single QD-like behaviour</a:t>
            </a:r>
            <a:endParaRPr lang="hu-HU" b="1">
              <a:solidFill>
                <a:srgbClr val="00B050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31336" y="2109492"/>
            <a:ext cx="4608512" cy="3098790"/>
            <a:chOff x="9537501" y="1910453"/>
            <a:chExt cx="4805335" cy="3317865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576" y="1910453"/>
              <a:ext cx="4586260" cy="3095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704" y="5009243"/>
              <a:ext cx="14192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501" y="2731047"/>
              <a:ext cx="219075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74" y="6258903"/>
            <a:ext cx="168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78" y="2500157"/>
            <a:ext cx="4345032" cy="375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4355976" y="630121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0000"/>
                </a:solidFill>
              </a:rPr>
              <a:t>µ</a:t>
            </a:r>
            <a:r>
              <a:rPr lang="hu-HU" baseline="-25000" smtClean="0">
                <a:solidFill>
                  <a:srgbClr val="FF0000"/>
                </a:solidFill>
              </a:rPr>
              <a:t>h</a:t>
            </a:r>
            <a:r>
              <a:rPr lang="hu-HU" smtClean="0">
                <a:solidFill>
                  <a:srgbClr val="FF0000"/>
                </a:solidFill>
              </a:rPr>
              <a:t>~42 cm</a:t>
            </a:r>
            <a:r>
              <a:rPr lang="hu-HU" baseline="30000" smtClean="0">
                <a:solidFill>
                  <a:srgbClr val="FF0000"/>
                </a:solidFill>
              </a:rPr>
              <a:t>2</a:t>
            </a:r>
            <a:r>
              <a:rPr lang="hu-HU" smtClean="0">
                <a:solidFill>
                  <a:srgbClr val="FF0000"/>
                </a:solidFill>
              </a:rPr>
              <a:t>/Vs</a:t>
            </a:r>
            <a:endParaRPr lang="hu-HU">
              <a:solidFill>
                <a:srgbClr val="FF0000"/>
              </a:solidFill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5184068" y="4005064"/>
            <a:ext cx="1666793" cy="19442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4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87624" y="718825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Motivation: graphene nanoribbons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A lot of methods, with different degrees of details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3200" smtClean="0"/>
              <a:t>Overview of basic transport properties</a:t>
            </a:r>
            <a:endParaRPr lang="hu-HU" sz="320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309320"/>
            <a:ext cx="6553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/>
              <a:t>Y.-W. Son, M. L. Cohen, S. G. Louie, Nature Letters, Vol. 444, 16 November 2006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240"/>
            <a:ext cx="4724400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7640"/>
            <a:ext cx="44196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6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7213663" y="6465855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866690" y="668234"/>
            <a:ext cx="341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00B050"/>
                </a:solidFill>
              </a:rPr>
              <a:t>A few things of interest</a:t>
            </a:r>
            <a:endParaRPr lang="hu-HU" sz="2400">
              <a:solidFill>
                <a:srgbClr val="00B05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99592" y="545319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From peak spacing (0,05V) and ribbon geometries</a:t>
            </a:r>
            <a:r>
              <a:rPr lang="hu-HU" smtClean="0">
                <a:sym typeface="Wingdings" pitchFamily="2" charset="2"/>
              </a:rPr>
              <a:t> 100 nm long QD in the 200 nm x 30 nm ribbon</a:t>
            </a:r>
            <a:endParaRPr lang="hu-HU"/>
          </a:p>
        </p:txBody>
      </p:sp>
      <p:grpSp>
        <p:nvGrpSpPr>
          <p:cNvPr id="9" name="Csoportba foglalás 8"/>
          <p:cNvGrpSpPr/>
          <p:nvPr/>
        </p:nvGrpSpPr>
        <p:grpSpPr>
          <a:xfrm>
            <a:off x="1073749" y="1153060"/>
            <a:ext cx="6996499" cy="4300138"/>
            <a:chOff x="1073749" y="1153060"/>
            <a:chExt cx="6996499" cy="4300138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749" y="1153060"/>
              <a:ext cx="6996499" cy="427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4572000" y="5013176"/>
              <a:ext cx="3498248" cy="4400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8134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" y="1085979"/>
            <a:ext cx="41338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91331" y="4398347"/>
            <a:ext cx="103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500 nm</a:t>
            </a:r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255227" y="2238107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900 nm x 30 nm</a:t>
            </a: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-26399" y="4962654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arXiv:0909.3886v2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572000" y="131893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Fabrication method with e-beam lithography and plasma etching:</a:t>
            </a:r>
          </a:p>
          <a:p>
            <a:r>
              <a:rPr lang="hu-HU" smtClean="0"/>
              <a:t>Usual </a:t>
            </a:r>
            <a:r>
              <a:rPr lang="hu-HU" smtClean="0">
                <a:solidFill>
                  <a:srgbClr val="0070C0"/>
                </a:solidFill>
              </a:rPr>
              <a:t>resist etch mask </a:t>
            </a:r>
            <a:r>
              <a:rPr lang="hu-HU" smtClean="0"/>
              <a:t>+ </a:t>
            </a:r>
            <a:r>
              <a:rPr lang="hu-HU" smtClean="0">
                <a:solidFill>
                  <a:schemeClr val="bg1">
                    <a:lumMod val="50000"/>
                  </a:schemeClr>
                </a:solidFill>
              </a:rPr>
              <a:t>Ti etch mask </a:t>
            </a:r>
            <a:r>
              <a:rPr lang="hu-HU" smtClean="0"/>
              <a:t>(30 nm wide line), later removed by HCl</a:t>
            </a:r>
            <a:endParaRPr lang="hu-HU"/>
          </a:p>
        </p:txBody>
      </p:sp>
      <p:sp>
        <p:nvSpPr>
          <p:cNvPr id="7" name="Téglalap 6"/>
          <p:cNvSpPr/>
          <p:nvPr/>
        </p:nvSpPr>
        <p:spPr>
          <a:xfrm rot="20304359">
            <a:off x="2170156" y="1513318"/>
            <a:ext cx="102130" cy="252028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 rot="20333790">
            <a:off x="126930" y="947892"/>
            <a:ext cx="3285010" cy="110522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 rot="20333790">
            <a:off x="1027503" y="3497206"/>
            <a:ext cx="3125826" cy="110522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572000" y="31191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Additional lithography step:</a:t>
            </a:r>
          </a:p>
          <a:p>
            <a:r>
              <a:rPr lang="hu-HU" smtClean="0"/>
              <a:t>Bulk mobility 6000 cm</a:t>
            </a:r>
            <a:r>
              <a:rPr lang="hu-HU" baseline="30000" smtClean="0"/>
              <a:t>2</a:t>
            </a:r>
            <a:r>
              <a:rPr lang="hu-HU" smtClean="0"/>
              <a:t>/Vs </a:t>
            </a:r>
            <a:r>
              <a:rPr lang="hu-HU" smtClean="0">
                <a:sym typeface="Wingdings" pitchFamily="2" charset="2"/>
              </a:rPr>
              <a:t>800</a:t>
            </a:r>
            <a:r>
              <a:rPr lang="hu-HU"/>
              <a:t> cm</a:t>
            </a:r>
            <a:r>
              <a:rPr lang="hu-HU" baseline="30000"/>
              <a:t>2</a:t>
            </a:r>
            <a:r>
              <a:rPr lang="hu-HU"/>
              <a:t>/Vs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6190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5472608" cy="53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577841"/>
            <a:ext cx="1228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5" name="Szövegdoboz 4"/>
          <p:cNvSpPr txBox="1"/>
          <p:nvPr/>
        </p:nvSpPr>
        <p:spPr>
          <a:xfrm>
            <a:off x="5292080" y="643710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2393758" y="476672"/>
            <a:ext cx="435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smtClean="0"/>
              <a:t>About width dependence</a:t>
            </a:r>
            <a:endParaRPr lang="hu-HU" sz="2000"/>
          </a:p>
        </p:txBody>
      </p:sp>
      <p:pic>
        <p:nvPicPr>
          <p:cNvPr id="18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242" y="4486204"/>
            <a:ext cx="1769930" cy="15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églalap 18"/>
          <p:cNvSpPr/>
          <p:nvPr/>
        </p:nvSpPr>
        <p:spPr>
          <a:xfrm>
            <a:off x="7038290" y="4116872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/>
              <a:t>arXiv:0909.3886v2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6300192" y="5697741"/>
            <a:ext cx="17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(?)</a:t>
            </a:r>
            <a:endParaRPr lang="hu-H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2" y="1124744"/>
            <a:ext cx="3646663" cy="24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9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Szövegdoboz 2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6642"/>
            <a:ext cx="4375398" cy="560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5" y="1629051"/>
            <a:ext cx="3448876" cy="42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059832" y="119675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>
                <a:solidFill>
                  <a:srgbClr val="FF0000"/>
                </a:solidFill>
              </a:rPr>
              <a:t>T&gt;T*:</a:t>
            </a:r>
            <a:endParaRPr lang="hu-HU" sz="2400">
              <a:solidFill>
                <a:srgbClr val="FF00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3847111" y="1566084"/>
            <a:ext cx="2016224" cy="279902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04360" y="2132856"/>
            <a:ext cx="3833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FF0000"/>
                </a:solidFill>
              </a:rPr>
              <a:t>thermally activated transport</a:t>
            </a:r>
          </a:p>
          <a:p>
            <a:r>
              <a:rPr lang="hu-HU" sz="2400" smtClean="0">
                <a:solidFill>
                  <a:srgbClr val="FF0000"/>
                </a:solidFill>
              </a:rPr>
              <a:t>E</a:t>
            </a:r>
            <a:r>
              <a:rPr lang="hu-HU" sz="2400" baseline="-25000" smtClean="0">
                <a:solidFill>
                  <a:srgbClr val="FF0000"/>
                </a:solidFill>
              </a:rPr>
              <a:t>a</a:t>
            </a:r>
            <a:r>
              <a:rPr lang="hu-HU" sz="2400" smtClean="0">
                <a:solidFill>
                  <a:srgbClr val="FF0000"/>
                </a:solidFill>
              </a:rPr>
              <a:t>=285K</a:t>
            </a:r>
            <a:endParaRPr lang="hu-HU" sz="240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7" y="3537648"/>
            <a:ext cx="2191909" cy="4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184254" y="3107716"/>
            <a:ext cx="467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400" smtClean="0">
                <a:solidFill>
                  <a:srgbClr val="00B050"/>
                </a:solidFill>
              </a:rPr>
              <a:t>T&lt;T*: variable range hopping, </a:t>
            </a:r>
            <a:r>
              <a:rPr lang="el-GR" sz="2400" smtClean="0">
                <a:solidFill>
                  <a:srgbClr val="00B050"/>
                </a:solidFill>
              </a:rPr>
              <a:t>γ</a:t>
            </a:r>
            <a:r>
              <a:rPr lang="hu-HU" sz="2400" smtClean="0">
                <a:solidFill>
                  <a:srgbClr val="00B050"/>
                </a:solidFill>
              </a:rPr>
              <a:t>=1/2</a:t>
            </a:r>
            <a:endParaRPr lang="hu-HU" sz="2400">
              <a:solidFill>
                <a:srgbClr val="00B05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3419872" y="3573016"/>
            <a:ext cx="3024336" cy="1538462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1"/>
          <a:stretch/>
        </p:blipFill>
        <p:spPr bwMode="auto">
          <a:xfrm>
            <a:off x="206896" y="4168775"/>
            <a:ext cx="3429000" cy="141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8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72589" y="44624"/>
            <a:ext cx="599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Electron-beam lithography and plasma etching</a:t>
            </a:r>
            <a:endParaRPr lang="hu-HU" sz="2400"/>
          </a:p>
        </p:txBody>
      </p:sp>
      <p:sp>
        <p:nvSpPr>
          <p:cNvPr id="3" name="Szövegdoboz 2"/>
          <p:cNvSpPr txBox="1"/>
          <p:nvPr/>
        </p:nvSpPr>
        <p:spPr>
          <a:xfrm>
            <a:off x="5004048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PRL 104, 056801 (2010)</a:t>
            </a:r>
            <a:endParaRPr lang="hu-H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46" y="1052736"/>
            <a:ext cx="4705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4139952" cy="84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1572589" y="1700808"/>
            <a:ext cx="2567364" cy="34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20888"/>
            <a:ext cx="103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2" y="2444700"/>
            <a:ext cx="1552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2" y="4796061"/>
            <a:ext cx="5010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96" y="4786536"/>
            <a:ext cx="3848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1" y="5157192"/>
            <a:ext cx="581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4" y="5152429"/>
            <a:ext cx="28670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5" y="5729634"/>
            <a:ext cx="3943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84" y="5739158"/>
            <a:ext cx="4724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1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13430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588224" y="386104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65 nm x 100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881688" y="11663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Molitor, …, Enslin, PRB 79, 075426, 2009</a:t>
            </a:r>
            <a:endParaRPr lang="hu-H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416695"/>
            <a:ext cx="5105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8697"/>
            <a:ext cx="50006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378720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See also: </a:t>
            </a:r>
            <a:r>
              <a:rPr lang="hu-HU"/>
              <a:t>PRL 108, 266601 (2012)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0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012160" y="323576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H-plasma etching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-2379" y="6488668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2010</a:t>
            </a:r>
            <a:r>
              <a:rPr lang="hu-HU"/>
              <a:t>, </a:t>
            </a:r>
            <a:r>
              <a:rPr lang="hu-HU" i="1"/>
              <a:t>22</a:t>
            </a:r>
            <a:r>
              <a:rPr lang="hu-HU"/>
              <a:t>, 4014–4019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3" y="764705"/>
            <a:ext cx="5402109" cy="329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10153" y="241189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etching at ~500°C</a:t>
            </a:r>
            <a:endParaRPr lang="hu-HU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66" y="908719"/>
            <a:ext cx="3488533" cy="31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63688" y="3058223"/>
            <a:ext cx="1786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smtClean="0">
                <a:solidFill>
                  <a:schemeClr val="bg1"/>
                </a:solidFill>
              </a:rPr>
              <a:t>edges parallel with the zigzag direction</a:t>
            </a:r>
            <a:endParaRPr lang="hu-HU" sz="150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95" y="4328599"/>
            <a:ext cx="20288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596442" y="5333486"/>
            <a:ext cx="239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TEM:</a:t>
            </a:r>
          </a:p>
          <a:p>
            <a:r>
              <a:rPr lang="hu-HU" smtClean="0"/>
              <a:t>edge roughness&lt;1nm</a:t>
            </a: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793498" y="6504309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3061–3065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" y="4066067"/>
            <a:ext cx="4319561" cy="22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8" y="2204897"/>
            <a:ext cx="8603979" cy="41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" y="0"/>
            <a:ext cx="5790251" cy="8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61096" y="44624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H-plasma etching</a:t>
            </a:r>
            <a:endParaRPr lang="hu-HU" sz="24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4" y="514882"/>
            <a:ext cx="8001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5793498" y="6504309"/>
            <a:ext cx="328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Adv. Mater. </a:t>
            </a:r>
            <a:r>
              <a:rPr lang="hu-HU" b="1"/>
              <a:t>2011</a:t>
            </a:r>
            <a:r>
              <a:rPr lang="hu-HU"/>
              <a:t>, </a:t>
            </a:r>
            <a:r>
              <a:rPr lang="hu-HU" i="1"/>
              <a:t>23</a:t>
            </a:r>
            <a:r>
              <a:rPr lang="hu-HU"/>
              <a:t>, 3061–3065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" y="3068960"/>
            <a:ext cx="9067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169724" y="2884294"/>
            <a:ext cx="383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L=500 nm, </a:t>
            </a:r>
            <a:r>
              <a:rPr lang="hu-HU"/>
              <a:t>room temp., vacuum</a:t>
            </a:r>
          </a:p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169724" y="3645024"/>
            <a:ext cx="131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mV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 rot="16200000">
            <a:off x="6079522" y="52965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Max.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012160" y="2708920"/>
            <a:ext cx="30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dashed: bulk graphene</a:t>
            </a:r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6804248" y="3068960"/>
            <a:ext cx="1224136" cy="216024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6588224" y="3068960"/>
            <a:ext cx="432048" cy="208823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179512" y="5229200"/>
            <a:ext cx="1728192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-90620" y="4941168"/>
            <a:ext cx="84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2">
                    <a:lumMod val="50000"/>
                  </a:schemeClr>
                </a:solidFill>
              </a:rPr>
              <a:t>500 k</a:t>
            </a:r>
            <a:r>
              <a:rPr lang="el-GR" smtClean="0">
                <a:solidFill>
                  <a:schemeClr val="bg2">
                    <a:lumMod val="50000"/>
                  </a:schemeClr>
                </a:solidFill>
              </a:rPr>
              <a:t>Ω</a:t>
            </a:r>
            <a:endParaRPr lang="hu-H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208912" y="3995772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Capac.?</a:t>
            </a:r>
            <a:endParaRPr lang="hu-HU"/>
          </a:p>
        </p:txBody>
      </p:sp>
      <p:graphicFrame>
        <p:nvGraphicFramePr>
          <p:cNvPr id="13" name="Objektum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436914"/>
              </p:ext>
            </p:extLst>
          </p:nvPr>
        </p:nvGraphicFramePr>
        <p:xfrm>
          <a:off x="4685365" y="0"/>
          <a:ext cx="4495148" cy="3176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5365" y="0"/>
                        <a:ext cx="4495148" cy="31769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11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434420" y="44624"/>
            <a:ext cx="227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Edge lithography</a:t>
            </a:r>
            <a:endParaRPr lang="hu-HU" sz="2400"/>
          </a:p>
        </p:txBody>
      </p:sp>
      <p:sp>
        <p:nvSpPr>
          <p:cNvPr id="4" name="Szövegdoboz 3"/>
          <p:cNvSpPr txBox="1"/>
          <p:nvPr/>
        </p:nvSpPr>
        <p:spPr>
          <a:xfrm>
            <a:off x="1" y="620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Atomic Layer Deposition: selective, prefers edges (dangling bonds, passivated chemical groups)</a:t>
            </a: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417" y="6488668"/>
            <a:ext cx="3189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Nano Lett. 2012, 12, 4642−4646</a:t>
            </a:r>
            <a:endParaRPr lang="hu-H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3" y="1172344"/>
            <a:ext cx="7896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04414"/>
            <a:ext cx="2903463" cy="293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24250"/>
            <a:ext cx="28098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5948055" y="41107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monolayer GNR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0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1" y="861458"/>
            <a:ext cx="7390289" cy="573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34420" y="44624"/>
            <a:ext cx="227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Edge lithography</a:t>
            </a:r>
            <a:endParaRPr lang="hu-HU" sz="2400"/>
          </a:p>
        </p:txBody>
      </p:sp>
      <p:sp>
        <p:nvSpPr>
          <p:cNvPr id="5" name="Téglalap 4"/>
          <p:cNvSpPr/>
          <p:nvPr/>
        </p:nvSpPr>
        <p:spPr>
          <a:xfrm>
            <a:off x="22417" y="6488668"/>
            <a:ext cx="3189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Nano Lett. 2012, 12, 4642−4646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2417" y="275456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top-gated devices:</a:t>
            </a:r>
          </a:p>
          <a:p>
            <a:r>
              <a:rPr lang="hu-HU" smtClean="0"/>
              <a:t>S, D electrodes defined before ALD (4 nm Al</a:t>
            </a:r>
            <a:r>
              <a:rPr lang="hu-HU" baseline="-25000" smtClean="0"/>
              <a:t>2</a:t>
            </a:r>
            <a:r>
              <a:rPr lang="hu-HU" smtClean="0"/>
              <a:t>O</a:t>
            </a:r>
            <a:r>
              <a:rPr lang="hu-HU" baseline="-25000" smtClean="0"/>
              <a:t>3</a:t>
            </a:r>
            <a:r>
              <a:rPr lang="hu-HU" smtClean="0"/>
              <a:t>)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832948" y="3059668"/>
            <a:ext cx="230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10 nm x 700 nm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194372" y="407707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DS</a:t>
            </a:r>
            <a:r>
              <a:rPr lang="hu-HU" smtClean="0"/>
              <a:t>=1V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893156" y="3366284"/>
            <a:ext cx="239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vacuum, room temp.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572006" y="3755966"/>
            <a:ext cx="446449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mtClean="0"/>
              <a:t>Mobility estimated by them: </a:t>
            </a:r>
            <a:r>
              <a:rPr lang="hu-HU" smtClean="0"/>
              <a:t>~400 </a:t>
            </a:r>
            <a:r>
              <a:rPr lang="hu-HU" smtClean="0"/>
              <a:t>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</a:p>
          <a:p>
            <a:r>
              <a:rPr lang="hu-HU" smtClean="0"/>
              <a:t>Mob. estimated by me, supposing a simple model: 840</a:t>
            </a:r>
          </a:p>
          <a:p>
            <a:r>
              <a:rPr lang="hu-HU" smtClean="0"/>
              <a:t>Mob. est. by me, capac. model of Avouris: 26 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</a:p>
          <a:p>
            <a:endParaRPr lang="hu-HU" smtClean="0"/>
          </a:p>
          <a:p>
            <a:endParaRPr lang="hu-HU"/>
          </a:p>
          <a:p>
            <a:endParaRPr lang="hu-HU" smtClean="0"/>
          </a:p>
          <a:p>
            <a:endParaRPr lang="hu-HU"/>
          </a:p>
          <a:p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24021" y="2566645"/>
            <a:ext cx="295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original graphene edge: mechanically cleaved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1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16" y="3076902"/>
            <a:ext cx="4078237" cy="33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625415"/>
            <a:ext cx="3467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" y="644413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b="1" smtClean="0"/>
              <a:t>NANO LETTERS, 2009, Vol</a:t>
            </a:r>
            <a:r>
              <a:rPr lang="hu-HU" sz="1600" b="1"/>
              <a:t>. 9, No. </a:t>
            </a:r>
            <a:r>
              <a:rPr lang="hu-HU" sz="1600" b="1" smtClean="0"/>
              <a:t>7, 2600-2604</a:t>
            </a:r>
            <a:endParaRPr lang="hu-HU" sz="16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6470"/>
            <a:ext cx="2854824" cy="243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" y="67733"/>
            <a:ext cx="5468005" cy="25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0155"/>
            <a:ext cx="5400600" cy="39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261920" y="506289"/>
            <a:ext cx="188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Few-layer ribbons</a:t>
            </a:r>
          </a:p>
          <a:p>
            <a:r>
              <a:rPr lang="hu-HU" smtClean="0"/>
              <a:t>All scale bars 100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652120" y="1622405"/>
            <a:ext cx="3491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Graphite: </a:t>
            </a:r>
            <a:r>
              <a:rPr lang="en-US" sz="1600" b="1" smtClean="0"/>
              <a:t>chemical</a:t>
            </a:r>
            <a:r>
              <a:rPr lang="hu-HU" sz="1600" b="1" smtClean="0"/>
              <a:t> </a:t>
            </a:r>
            <a:r>
              <a:rPr lang="en-US" sz="1600" b="1" smtClean="0"/>
              <a:t>intercalation </a:t>
            </a:r>
            <a:r>
              <a:rPr lang="en-US" sz="1600"/>
              <a:t>of oxidizing sulfuric acid and </a:t>
            </a:r>
            <a:r>
              <a:rPr lang="en-US" sz="1600" smtClean="0"/>
              <a:t>nitric</a:t>
            </a:r>
            <a:r>
              <a:rPr lang="hu-HU" sz="1600" smtClean="0"/>
              <a:t> </a:t>
            </a:r>
            <a:r>
              <a:rPr lang="en-US" sz="1600" smtClean="0"/>
              <a:t>acid</a:t>
            </a:r>
            <a:r>
              <a:rPr lang="hu-HU" sz="1600" smtClean="0"/>
              <a:t>: </a:t>
            </a:r>
            <a:r>
              <a:rPr lang="en-US" sz="1600" u="sng"/>
              <a:t>oxidation</a:t>
            </a:r>
            <a:r>
              <a:rPr lang="en-US" sz="1600"/>
              <a:t> of carbon atoms likely </a:t>
            </a:r>
            <a:r>
              <a:rPr lang="en-US" sz="1600" smtClean="0"/>
              <a:t>occurring</a:t>
            </a:r>
            <a:r>
              <a:rPr lang="hu-HU" sz="1600" smtClean="0"/>
              <a:t> </a:t>
            </a:r>
            <a:r>
              <a:rPr lang="en-US" sz="1600" smtClean="0"/>
              <a:t>at </a:t>
            </a:r>
            <a:r>
              <a:rPr lang="en-US" sz="1600"/>
              <a:t>the edge, step, and defect </a:t>
            </a:r>
            <a:r>
              <a:rPr lang="en-US" sz="1600" smtClean="0"/>
              <a:t>sites</a:t>
            </a:r>
            <a:endParaRPr lang="hu-HU" sz="160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rapid </a:t>
            </a:r>
            <a:r>
              <a:rPr lang="hu-HU" sz="1600" b="1"/>
              <a:t>heating</a:t>
            </a:r>
            <a:r>
              <a:rPr lang="hu-HU" sz="1600"/>
              <a:t> of </a:t>
            </a:r>
            <a:r>
              <a:rPr lang="hu-HU" sz="1600" smtClean="0"/>
              <a:t>the </a:t>
            </a:r>
            <a:r>
              <a:rPr lang="en-US" sz="1600" smtClean="0"/>
              <a:t>expandable </a:t>
            </a:r>
            <a:r>
              <a:rPr lang="en-US" sz="1600"/>
              <a:t>graphite to 1000°C caused </a:t>
            </a:r>
            <a:r>
              <a:rPr lang="en-US" sz="1600" smtClean="0"/>
              <a:t>violent</a:t>
            </a:r>
            <a:r>
              <a:rPr lang="hu-HU" sz="1600" smtClean="0"/>
              <a:t> </a:t>
            </a:r>
            <a:r>
              <a:rPr lang="en-US" sz="1600" smtClean="0"/>
              <a:t>formation </a:t>
            </a:r>
            <a:r>
              <a:rPr lang="en-US" sz="1600"/>
              <a:t>of volatile gaseous species from </a:t>
            </a:r>
            <a:r>
              <a:rPr lang="en-US" sz="1600" smtClean="0"/>
              <a:t>the</a:t>
            </a:r>
            <a:r>
              <a:rPr lang="hu-HU" sz="1600" smtClean="0"/>
              <a:t> intercalant </a:t>
            </a:r>
            <a:r>
              <a:rPr lang="hu-HU" sz="1600"/>
              <a:t>and </a:t>
            </a:r>
            <a:r>
              <a:rPr lang="hu-HU" sz="1600" u="sng"/>
              <a:t>exfoliates</a:t>
            </a:r>
            <a:r>
              <a:rPr lang="hu-HU" sz="1600"/>
              <a:t> </a:t>
            </a:r>
            <a:r>
              <a:rPr lang="hu-HU" sz="1600" smtClean="0"/>
              <a:t>graphite; </a:t>
            </a:r>
            <a:r>
              <a:rPr lang="hu-HU" sz="1600"/>
              <a:t>thermally desorbing covalently </a:t>
            </a:r>
            <a:r>
              <a:rPr lang="hu-HU" sz="1600" smtClean="0"/>
              <a:t>attached species </a:t>
            </a:r>
            <a:r>
              <a:rPr lang="hu-HU" sz="1600"/>
              <a:t>and repair </a:t>
            </a:r>
            <a:r>
              <a:rPr lang="hu-HU" sz="1600" smtClean="0"/>
              <a:t>defects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smtClean="0"/>
              <a:t>1,2-dichloroethane (DCE</a:t>
            </a:r>
            <a:r>
              <a:rPr lang="hu-HU" sz="1600"/>
              <a:t>) solution of </a:t>
            </a:r>
            <a:r>
              <a:rPr lang="hu-HU" sz="1600" smtClean="0"/>
              <a:t>poly(m-phenylenevinylene-co-2,5-dioctoxy-p-phenylenevinylene</a:t>
            </a:r>
            <a:r>
              <a:rPr lang="hu-HU" sz="1600"/>
              <a:t>) (</a:t>
            </a:r>
            <a:r>
              <a:rPr lang="hu-HU" sz="1600" b="1"/>
              <a:t>PmPV</a:t>
            </a:r>
            <a:r>
              <a:rPr lang="hu-HU" sz="1600"/>
              <a:t>) </a:t>
            </a:r>
            <a:r>
              <a:rPr lang="hu-HU" sz="1600" smtClean="0"/>
              <a:t>by </a:t>
            </a:r>
            <a:r>
              <a:rPr lang="hu-HU" sz="1600" b="1" smtClean="0"/>
              <a:t>sonication</a:t>
            </a:r>
            <a:r>
              <a:rPr lang="hu-HU" sz="1600" smtClean="0"/>
              <a:t> </a:t>
            </a:r>
            <a:r>
              <a:rPr lang="hu-HU" sz="1600"/>
              <a:t>for 30 </a:t>
            </a:r>
            <a:r>
              <a:rPr lang="hu-HU" sz="1600" smtClean="0"/>
              <a:t>min; then centrifugation to remove larger pieces: </a:t>
            </a:r>
            <a:r>
              <a:rPr lang="hu-HU" sz="1600" u="sng" smtClean="0"/>
              <a:t>noncovalent functionalization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1600" b="1" smtClean="0"/>
              <a:t>Deposition+400°C</a:t>
            </a:r>
            <a:r>
              <a:rPr lang="hu-HU" sz="1600" smtClean="0"/>
              <a:t> to remove PmPV</a:t>
            </a:r>
          </a:p>
          <a:p>
            <a:pPr marL="285750" indent="-285750">
              <a:buFont typeface="Arial" pitchFamily="34" charset="0"/>
              <a:buChar char="•"/>
            </a:pPr>
            <a:endParaRPr lang="hu-HU" sz="160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69"/>
            <a:ext cx="69056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78" y="1027137"/>
            <a:ext cx="5772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10838" y="44624"/>
            <a:ext cx="732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Chemically Derived, Ultrasmooth Graphene </a:t>
            </a:r>
            <a:r>
              <a:rPr lang="en-US" sz="2400" smtClean="0"/>
              <a:t>Nanoribbon</a:t>
            </a:r>
            <a:r>
              <a:rPr lang="hu-HU" sz="2400" smtClean="0"/>
              <a:t>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1988840"/>
            <a:ext cx="175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Bilayer, 9 nm x 130 nm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09266" y="11381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1M</a:t>
            </a:r>
            <a:r>
              <a:rPr lang="el-GR" smtClean="0"/>
              <a:t>Ω</a:t>
            </a:r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857338" y="1322842"/>
            <a:ext cx="15841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5868144" y="261131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smtClean="0"/>
              <a:t>Linear charact. far from the Dirac point</a:t>
            </a:r>
            <a:endParaRPr lang="hu-HU" sz="1600"/>
          </a:p>
        </p:txBody>
      </p:sp>
      <p:sp>
        <p:nvSpPr>
          <p:cNvPr id="10" name="Szövegdoboz 9"/>
          <p:cNvSpPr txBox="1"/>
          <p:nvPr/>
        </p:nvSpPr>
        <p:spPr>
          <a:xfrm>
            <a:off x="4067944" y="4673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Room temp.</a:t>
            </a:r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-21275" y="4293096"/>
            <a:ext cx="167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bilayer, 5 nm x 210 nm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-79565" y="2748905"/>
            <a:ext cx="2519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Mobility&lt;10?</a:t>
            </a:r>
          </a:p>
          <a:p>
            <a:r>
              <a:rPr lang="hu-HU" smtClean="0"/>
              <a:t>Their mob. estimation:</a:t>
            </a:r>
          </a:p>
          <a:p>
            <a:r>
              <a:rPr lang="hu-HU" smtClean="0"/>
              <a:t>100-200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39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7308720" cy="34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10838" y="44624"/>
            <a:ext cx="732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Chemically Derived, Ultrasmooth Graphene </a:t>
            </a:r>
            <a:r>
              <a:rPr lang="en-US" sz="2400" smtClean="0"/>
              <a:t>Nanoribbon</a:t>
            </a:r>
            <a:r>
              <a:rPr lang="hu-HU" sz="2400" smtClean="0"/>
              <a:t>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0" y="6481802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/>
              <a:t>Science </a:t>
            </a:r>
            <a:r>
              <a:rPr lang="hu-HU" b="1"/>
              <a:t>319</a:t>
            </a:r>
            <a:r>
              <a:rPr lang="hu-HU"/>
              <a:t>, 1229 (2008)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797084" y="2276872"/>
            <a:ext cx="147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DS</a:t>
            </a:r>
            <a:r>
              <a:rPr lang="hu-HU" smtClean="0"/>
              <a:t>=0,5V</a:t>
            </a:r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64" y="4596995"/>
            <a:ext cx="3201714" cy="41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5496" y="4941168"/>
            <a:ext cx="6588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the off current is thermally activated through a body Schottky-barrier (~E</a:t>
            </a:r>
            <a:r>
              <a:rPr lang="hu-HU" baseline="-25000" smtClean="0"/>
              <a:t>g</a:t>
            </a:r>
            <a:r>
              <a:rPr lang="hu-HU" smtClean="0"/>
              <a:t>) to the cond.band (the barrier for holes is small, like SWNT FETs, because of the high work function of the Pd contacts)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292080" y="1700808"/>
            <a:ext cx="2060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empirical fit: E</a:t>
            </a:r>
            <a:r>
              <a:rPr lang="hu-HU" baseline="-25000" smtClean="0"/>
              <a:t>g</a:t>
            </a:r>
            <a:r>
              <a:rPr lang="hu-HU" smtClean="0"/>
              <a:t>=0,8[eV]/W[nm]</a:t>
            </a:r>
          </a:p>
          <a:p>
            <a:endParaRPr lang="hu-HU"/>
          </a:p>
        </p:txBody>
      </p:sp>
      <p:cxnSp>
        <p:nvCxnSpPr>
          <p:cNvPr id="8" name="Egyenes összekötő 7"/>
          <p:cNvCxnSpPr/>
          <p:nvPr/>
        </p:nvCxnSpPr>
        <p:spPr>
          <a:xfrm flipV="1">
            <a:off x="4788024" y="2060848"/>
            <a:ext cx="618708" cy="85334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4716016" y="2624138"/>
            <a:ext cx="736762" cy="1020886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5268589" y="2708920"/>
            <a:ext cx="184190" cy="9361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H="1">
            <a:off x="5360684" y="2852936"/>
            <a:ext cx="92096" cy="72008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5364088" y="24836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armchair GNR calc.</a:t>
            </a:r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6300192" y="291419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zigzag GNR calc.</a:t>
            </a:r>
            <a:endParaRPr lang="hu-HU"/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5004048" y="3098857"/>
            <a:ext cx="576064" cy="47415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4357097"/>
            <a:ext cx="2519772" cy="238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églalap 31"/>
          <p:cNvSpPr/>
          <p:nvPr/>
        </p:nvSpPr>
        <p:spPr>
          <a:xfrm>
            <a:off x="2832178" y="64818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i="1" smtClean="0"/>
              <a:t>Phys. Rev</a:t>
            </a:r>
            <a:r>
              <a:rPr lang="hu-HU" i="1"/>
              <a:t>. Lett. </a:t>
            </a:r>
            <a:r>
              <a:rPr lang="hu-HU" b="1"/>
              <a:t>2008 </a:t>
            </a:r>
            <a:r>
              <a:rPr lang="hu-HU"/>
              <a:t>, </a:t>
            </a:r>
            <a:r>
              <a:rPr lang="hu-HU" i="1"/>
              <a:t>100 </a:t>
            </a:r>
            <a:r>
              <a:rPr lang="hu-HU"/>
              <a:t>, 206803 .</a:t>
            </a:r>
          </a:p>
        </p:txBody>
      </p:sp>
    </p:spTree>
    <p:extLst>
      <p:ext uri="{BB962C8B-B14F-4D97-AF65-F5344CB8AC3E}">
        <p14:creationId xmlns:p14="http://schemas.microsoft.com/office/powerpoint/2010/main" val="39382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5649" y="6504893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</a:t>
            </a:r>
            <a:r>
              <a:rPr lang="hu-HU" sz="1600"/>
              <a:t> </a:t>
            </a:r>
            <a:r>
              <a:rPr lang="hu-HU" sz="1600" b="1"/>
              <a:t>458</a:t>
            </a:r>
            <a:r>
              <a:rPr lang="hu-HU" sz="1600"/>
              <a:t>, 872-876 (16 April 2009)</a:t>
            </a:r>
          </a:p>
        </p:txBody>
      </p:sp>
      <p:sp>
        <p:nvSpPr>
          <p:cNvPr id="4" name="Téglalap 3"/>
          <p:cNvSpPr/>
          <p:nvPr/>
        </p:nvSpPr>
        <p:spPr>
          <a:xfrm>
            <a:off x="5649" y="980728"/>
            <a:ext cx="5142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solution-based oxidative </a:t>
            </a:r>
            <a:r>
              <a:rPr lang="hu-HU" smtClean="0"/>
              <a:t>process </a:t>
            </a:r>
            <a:r>
              <a:rPr lang="en-US" smtClean="0"/>
              <a:t>for </a:t>
            </a:r>
            <a:r>
              <a:rPr lang="en-US"/>
              <a:t>producing a nearly 100% </a:t>
            </a:r>
            <a:r>
              <a:rPr lang="hu-HU" smtClean="0"/>
              <a:t> </a:t>
            </a:r>
            <a:r>
              <a:rPr lang="en-US" smtClean="0"/>
              <a:t>yield </a:t>
            </a:r>
            <a:r>
              <a:rPr lang="en-US"/>
              <a:t>of nanoribbon structures </a:t>
            </a:r>
            <a:r>
              <a:rPr lang="en-US" smtClean="0"/>
              <a:t>by</a:t>
            </a:r>
            <a:r>
              <a:rPr lang="hu-HU" smtClean="0"/>
              <a:t> </a:t>
            </a:r>
            <a:r>
              <a:rPr lang="en-US" smtClean="0"/>
              <a:t>lengthwise </a:t>
            </a:r>
            <a:r>
              <a:rPr lang="en-US"/>
              <a:t>cutting and unravelling of multiwalled carbon </a:t>
            </a:r>
            <a:r>
              <a:rPr lang="en-US" smtClean="0"/>
              <a:t>nanotube</a:t>
            </a:r>
            <a:r>
              <a:rPr lang="hu-HU" smtClean="0"/>
              <a:t> (MWCNT</a:t>
            </a:r>
            <a:r>
              <a:rPr lang="hu-HU"/>
              <a:t>) side walls.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70" y="5014647"/>
            <a:ext cx="548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04" y="476672"/>
            <a:ext cx="4126795" cy="455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81" y="3873586"/>
            <a:ext cx="10953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3528" y="3573016"/>
            <a:ext cx="17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Single layer on Si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7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74227" y="767532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as-prepared</a:t>
            </a:r>
            <a:endParaRPr lang="hu-HU" sz="1600"/>
          </a:p>
          <a:p>
            <a:r>
              <a:rPr lang="en-US" sz="1600" smtClean="0">
                <a:solidFill>
                  <a:srgbClr val="0070C0"/>
                </a:solidFill>
              </a:rPr>
              <a:t>N2H4-reduced</a:t>
            </a:r>
            <a:r>
              <a:rPr lang="hu-HU" sz="1600" smtClean="0">
                <a:solidFill>
                  <a:srgbClr val="0070C0"/>
                </a:solidFill>
              </a:rPr>
              <a:t>: 0,03 e</a:t>
            </a:r>
            <a:r>
              <a:rPr lang="hu-HU" sz="1600" baseline="30000" smtClean="0">
                <a:solidFill>
                  <a:srgbClr val="0070C0"/>
                </a:solidFill>
              </a:rPr>
              <a:t>2</a:t>
            </a:r>
            <a:r>
              <a:rPr lang="hu-HU" sz="1600" smtClean="0">
                <a:solidFill>
                  <a:srgbClr val="0070C0"/>
                </a:solidFill>
              </a:rPr>
              <a:t>/h</a:t>
            </a:r>
            <a:endParaRPr lang="en-US" sz="1600"/>
          </a:p>
          <a:p>
            <a:r>
              <a:rPr lang="en-US" sz="1600" smtClean="0">
                <a:solidFill>
                  <a:srgbClr val="00B050"/>
                </a:solidFill>
              </a:rPr>
              <a:t>H2-annealed</a:t>
            </a:r>
            <a:r>
              <a:rPr lang="hu-HU" sz="1600" smtClean="0">
                <a:solidFill>
                  <a:srgbClr val="00B050"/>
                </a:solidFill>
              </a:rPr>
              <a:t>:  0,28 e</a:t>
            </a:r>
            <a:r>
              <a:rPr lang="hu-HU" sz="1600" baseline="30000" smtClean="0">
                <a:solidFill>
                  <a:srgbClr val="00B050"/>
                </a:solidFill>
              </a:rPr>
              <a:t>2</a:t>
            </a:r>
            <a:r>
              <a:rPr lang="hu-HU" sz="1600" smtClean="0">
                <a:solidFill>
                  <a:srgbClr val="00B050"/>
                </a:solidFill>
              </a:rPr>
              <a:t>/h</a:t>
            </a:r>
          </a:p>
          <a:p>
            <a:r>
              <a:rPr lang="en-US" sz="1600" smtClean="0"/>
              <a:t>300nm </a:t>
            </a:r>
            <a:r>
              <a:rPr lang="en-US" sz="1600"/>
              <a:t>wide, </a:t>
            </a:r>
            <a:r>
              <a:rPr lang="en-US" sz="1600" u="sng"/>
              <a:t>10nm thick </a:t>
            </a:r>
            <a:r>
              <a:rPr lang="en-US" sz="1600"/>
              <a:t>(AFM) with </a:t>
            </a:r>
            <a:r>
              <a:rPr lang="en-US" sz="1600" smtClean="0"/>
              <a:t>a</a:t>
            </a:r>
            <a:r>
              <a:rPr lang="hu-HU" sz="1600" smtClean="0"/>
              <a:t> channel </a:t>
            </a:r>
            <a:r>
              <a:rPr lang="hu-HU" sz="1600"/>
              <a:t>length of </a:t>
            </a:r>
            <a:r>
              <a:rPr lang="hu-HU" sz="1600" smtClean="0"/>
              <a:t>500nm</a:t>
            </a:r>
            <a:endParaRPr lang="hu-HU" sz="1600"/>
          </a:p>
        </p:txBody>
      </p:sp>
      <p:sp>
        <p:nvSpPr>
          <p:cNvPr id="3" name="Szövegdoboz 2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5649" y="6504893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</a:t>
            </a:r>
            <a:r>
              <a:rPr lang="hu-HU" sz="1600"/>
              <a:t> </a:t>
            </a:r>
            <a:r>
              <a:rPr lang="hu-HU" sz="1600" b="1"/>
              <a:t>458</a:t>
            </a:r>
            <a:r>
              <a:rPr lang="hu-HU" sz="1600"/>
              <a:t>, 872-876 (16 April 2009)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764704"/>
            <a:ext cx="5392366" cy="47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383053" y="3153018"/>
            <a:ext cx="215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Reduced and annealed bilayer: G</a:t>
            </a:r>
            <a:r>
              <a:rPr lang="hu-HU" baseline="-25000" smtClean="0"/>
              <a:t>min</a:t>
            </a:r>
            <a:r>
              <a:rPr lang="hu-HU" smtClean="0"/>
              <a:t>~0,0023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54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824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unzipping </a:t>
            </a:r>
            <a:r>
              <a:rPr lang="hu-HU" smtClean="0"/>
              <a:t>MWCNTs </a:t>
            </a:r>
            <a:r>
              <a:rPr lang="en-US" smtClean="0"/>
              <a:t>by </a:t>
            </a:r>
            <a:r>
              <a:rPr lang="en-US"/>
              <a:t>plasma etching of </a:t>
            </a:r>
            <a:r>
              <a:rPr lang="hu-HU" smtClean="0"/>
              <a:t>n</a:t>
            </a:r>
            <a:r>
              <a:rPr lang="en-US" smtClean="0"/>
              <a:t>anotubes partly</a:t>
            </a:r>
            <a:r>
              <a:rPr lang="hu-HU" smtClean="0"/>
              <a:t> </a:t>
            </a:r>
            <a:r>
              <a:rPr lang="en-US" smtClean="0"/>
              <a:t>embedded </a:t>
            </a:r>
            <a:r>
              <a:rPr lang="en-US"/>
              <a:t>in a polymer film. </a:t>
            </a:r>
            <a:r>
              <a:rPr lang="hu-HU" smtClean="0"/>
              <a:t>T</a:t>
            </a:r>
            <a:r>
              <a:rPr lang="en-US" smtClean="0"/>
              <a:t>he </a:t>
            </a:r>
            <a:r>
              <a:rPr lang="en-US"/>
              <a:t>GNRs have smooth edges and </a:t>
            </a:r>
            <a:r>
              <a:rPr lang="en-US" smtClean="0"/>
              <a:t>a</a:t>
            </a:r>
            <a:r>
              <a:rPr lang="hu-HU" smtClean="0"/>
              <a:t> </a:t>
            </a:r>
            <a:r>
              <a:rPr lang="en-US" smtClean="0"/>
              <a:t>narrow </a:t>
            </a:r>
            <a:r>
              <a:rPr lang="en-US"/>
              <a:t>width distribution (10–20 nm)</a:t>
            </a:r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123728" y="1605047"/>
            <a:ext cx="6191602" cy="3840177"/>
            <a:chOff x="828680" y="1317015"/>
            <a:chExt cx="7486650" cy="46101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80" y="1317015"/>
              <a:ext cx="7486650" cy="461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4485592" y="226700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smtClean="0"/>
                <a:t>180°</a:t>
              </a:r>
              <a:endParaRPr lang="hu-HU" sz="1400"/>
            </a:p>
          </p:txBody>
        </p:sp>
        <p:sp>
          <p:nvSpPr>
            <p:cNvPr id="9" name="Ív 8"/>
            <p:cNvSpPr/>
            <p:nvPr/>
          </p:nvSpPr>
          <p:spPr>
            <a:xfrm rot="2458063">
              <a:off x="4499992" y="2132856"/>
              <a:ext cx="576064" cy="576064"/>
            </a:xfrm>
            <a:prstGeom prst="arc">
              <a:avLst>
                <a:gd name="adj1" fmla="val 10341111"/>
                <a:gd name="adj2" fmla="val 889101"/>
              </a:avLst>
            </a:prstGeom>
            <a:ln w="57150"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-9525" y="5257800"/>
            <a:ext cx="4653533" cy="1657201"/>
            <a:chOff x="-9525" y="5257800"/>
            <a:chExt cx="4653533" cy="1657201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5257800"/>
              <a:ext cx="458152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4010983" y="6453336"/>
              <a:ext cx="633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smtClean="0">
                  <a:solidFill>
                    <a:schemeClr val="bg1"/>
                  </a:solidFill>
                </a:rPr>
                <a:t>100 nm</a:t>
              </a:r>
              <a:endParaRPr lang="hu-HU" sz="1200">
                <a:solidFill>
                  <a:schemeClr val="bg1"/>
                </a:solidFill>
              </a:endParaRPr>
            </a:p>
          </p:txBody>
        </p:sp>
      </p:grpSp>
      <p:sp>
        <p:nvSpPr>
          <p:cNvPr id="16" name="Téglalap 15"/>
          <p:cNvSpPr/>
          <p:nvPr/>
        </p:nvSpPr>
        <p:spPr>
          <a:xfrm>
            <a:off x="4644364" y="6499502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smtClean="0"/>
              <a:t>Nature</a:t>
            </a:r>
            <a:r>
              <a:rPr lang="hu-HU" sz="1600" smtClean="0"/>
              <a:t> </a:t>
            </a:r>
            <a:r>
              <a:rPr lang="hu-HU" sz="1600" b="1" smtClean="0"/>
              <a:t>458</a:t>
            </a:r>
            <a:r>
              <a:rPr lang="hu-HU" sz="1600" smtClean="0"/>
              <a:t>, 877-880 (16 </a:t>
            </a:r>
            <a:r>
              <a:rPr lang="hu-HU" sz="1600"/>
              <a:t>April </a:t>
            </a:r>
            <a:r>
              <a:rPr lang="hu-HU" sz="1600" smtClean="0"/>
              <a:t>2009)</a:t>
            </a:r>
            <a:endParaRPr lang="hu-HU" sz="16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87"/>
            <a:ext cx="5355336" cy="91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1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10" y="3789040"/>
            <a:ext cx="29146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8656"/>
            <a:ext cx="2809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8" y="692696"/>
            <a:ext cx="7142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44364" y="6499502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 smtClean="0"/>
              <a:t>Nature</a:t>
            </a:r>
            <a:r>
              <a:rPr lang="hu-HU" sz="1600" smtClean="0"/>
              <a:t> </a:t>
            </a:r>
            <a:r>
              <a:rPr lang="hu-HU" sz="1600" b="1" smtClean="0"/>
              <a:t>458</a:t>
            </a:r>
            <a:r>
              <a:rPr lang="hu-HU" sz="1600" smtClean="0"/>
              <a:t>, 877-880 (16 </a:t>
            </a:r>
            <a:r>
              <a:rPr lang="hu-HU" sz="1600"/>
              <a:t>April </a:t>
            </a:r>
            <a:r>
              <a:rPr lang="hu-HU" sz="1600" smtClean="0"/>
              <a:t>2009)</a:t>
            </a:r>
            <a:endParaRPr lang="hu-HU" sz="1600"/>
          </a:p>
        </p:txBody>
      </p:sp>
      <p:sp>
        <p:nvSpPr>
          <p:cNvPr id="4" name="Szövegdoboz 3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2" name="Szövegdoboz 1"/>
          <p:cNvSpPr txBox="1"/>
          <p:nvPr/>
        </p:nvSpPr>
        <p:spPr>
          <a:xfrm>
            <a:off x="96182" y="3131676"/>
            <a:ext cx="368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mtClean="0"/>
              <a:t>G-band map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668344" y="112474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Single-layer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40198" y="3501008"/>
            <a:ext cx="397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16 nm wide, ~200 nm long ribbon after current annealing; in vacuum: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44364" y="3573016"/>
            <a:ext cx="287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 nm wide ribbon, in air: 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147016" y="5949280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G</a:t>
            </a:r>
            <a:r>
              <a:rPr lang="hu-HU" baseline="-25000" smtClean="0"/>
              <a:t>min</a:t>
            </a:r>
            <a:r>
              <a:rPr lang="hu-HU" smtClean="0"/>
              <a:t>~0,17 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7661155" y="5778678"/>
            <a:ext cx="159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G</a:t>
            </a:r>
            <a:r>
              <a:rPr lang="hu-HU" baseline="-25000" smtClean="0"/>
              <a:t>min</a:t>
            </a:r>
            <a:r>
              <a:rPr lang="hu-HU" smtClean="0"/>
              <a:t>~0,01e</a:t>
            </a:r>
            <a:r>
              <a:rPr lang="hu-HU" baseline="30000" smtClean="0"/>
              <a:t>2</a:t>
            </a:r>
            <a:r>
              <a:rPr lang="hu-HU" smtClean="0"/>
              <a:t>/h</a:t>
            </a: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419872" y="5165402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Mob. 20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9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2913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8" name="Téglalap 7"/>
          <p:cNvSpPr/>
          <p:nvPr/>
        </p:nvSpPr>
        <p:spPr>
          <a:xfrm>
            <a:off x="-2914" y="1628800"/>
            <a:ext cx="738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mtClean="0"/>
              <a:t>Unzipping „mildly </a:t>
            </a:r>
            <a:r>
              <a:rPr lang="hu-HU"/>
              <a:t>gas-phase oxidized multiwalled carbon </a:t>
            </a:r>
            <a:r>
              <a:rPr lang="hu-HU" smtClean="0"/>
              <a:t>nanotubes” </a:t>
            </a:r>
            <a:r>
              <a:rPr lang="en-US" smtClean="0"/>
              <a:t>using </a:t>
            </a:r>
            <a:r>
              <a:rPr lang="en-US"/>
              <a:t>mechanical sonication in an organic </a:t>
            </a:r>
            <a:r>
              <a:rPr lang="en-US" smtClean="0"/>
              <a:t>solvent</a:t>
            </a:r>
            <a:r>
              <a:rPr lang="hu-HU" smtClean="0"/>
              <a:t>; the yield of GNRs is ~2%</a:t>
            </a:r>
            <a:endParaRPr lang="hu-H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0" y="2308352"/>
            <a:ext cx="4171441" cy="414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33856"/>
            <a:ext cx="4584862" cy="205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647049" y="2835893"/>
            <a:ext cx="96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TEM:</a:t>
            </a:r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5232933" y="5759947"/>
            <a:ext cx="33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Almost atomically smoooth edges</a:t>
            </a:r>
            <a:endParaRPr lang="hu-H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" y="18243"/>
            <a:ext cx="6817803" cy="134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2913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251520" y="4509120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mtClean="0"/>
              <a:t>Low </a:t>
            </a:r>
            <a:r>
              <a:rPr lang="en-US" smtClean="0"/>
              <a:t>ratios </a:t>
            </a:r>
            <a:r>
              <a:rPr lang="en-US"/>
              <a:t>of disorder to graphitic </a:t>
            </a:r>
            <a:r>
              <a:rPr lang="en-US" smtClean="0"/>
              <a:t>Raman</a:t>
            </a:r>
            <a:r>
              <a:rPr lang="hu-HU" smtClean="0"/>
              <a:t> </a:t>
            </a:r>
            <a:r>
              <a:rPr lang="en-US" smtClean="0"/>
              <a:t>bands</a:t>
            </a:r>
            <a:endParaRPr lang="hu-H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3" y="1484784"/>
            <a:ext cx="3238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85377" y="1062028"/>
            <a:ext cx="286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~20 nm wide bilayer ribbon</a:t>
            </a:r>
            <a:endParaRPr lang="hu-H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28752"/>
            <a:ext cx="4324425" cy="342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1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" y="594488"/>
            <a:ext cx="3732059" cy="629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852" y="3419708"/>
            <a:ext cx="481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Fabry-Pérot-like interference pattern at 4,2 K</a:t>
            </a:r>
            <a:endParaRPr lang="hu-H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68" y="1700808"/>
            <a:ext cx="4496612" cy="419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464559" y="6519446"/>
            <a:ext cx="3843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i="1"/>
              <a:t>Nature Nanotechnology</a:t>
            </a:r>
            <a:r>
              <a:rPr lang="hu-HU" sz="1600"/>
              <a:t> </a:t>
            </a:r>
            <a:r>
              <a:rPr lang="hu-HU" sz="1600" b="1"/>
              <a:t>5</a:t>
            </a:r>
            <a:r>
              <a:rPr lang="hu-HU" sz="1600"/>
              <a:t>, 321 - 325 (2010) 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683988" y="44624"/>
            <a:ext cx="377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Unzipping carbon nanotubes</a:t>
            </a:r>
            <a:endParaRPr lang="hu-HU" sz="2400"/>
          </a:p>
        </p:txBody>
      </p:sp>
      <p:sp>
        <p:nvSpPr>
          <p:cNvPr id="4" name="Téglalap 3"/>
          <p:cNvSpPr/>
          <p:nvPr/>
        </p:nvSpPr>
        <p:spPr>
          <a:xfrm>
            <a:off x="3563888" y="1196752"/>
            <a:ext cx="4558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mtClean="0"/>
              <a:t>Random contacts (previous lithography)</a:t>
            </a:r>
          </a:p>
          <a:p>
            <a:r>
              <a:rPr lang="en-US" smtClean="0"/>
              <a:t>1,500 cm</a:t>
            </a:r>
            <a:r>
              <a:rPr lang="hu-HU" baseline="30000" smtClean="0"/>
              <a:t>2</a:t>
            </a:r>
            <a:r>
              <a:rPr lang="hu-HU" smtClean="0"/>
              <a:t>/Vs </a:t>
            </a:r>
            <a:r>
              <a:rPr lang="hu-HU" smtClean="0"/>
              <a:t>mobility for 14 nm wide ribbons!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95536" y="44624"/>
            <a:ext cx="228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14 nm wide bilayer ribbon, V</a:t>
            </a:r>
            <a:r>
              <a:rPr lang="hu-HU" baseline="-25000" smtClean="0"/>
              <a:t>b</a:t>
            </a:r>
            <a:r>
              <a:rPr lang="hu-HU" smtClean="0"/>
              <a:t>=1mV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156176" y="3297758"/>
            <a:ext cx="224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Bilayer ribbons with different methods at ROOM TEMP.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42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5"/>
            <a:ext cx="5086432" cy="546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519446"/>
            <a:ext cx="3864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Nature 466, 470–473 (22 July 2010)</a:t>
            </a:r>
            <a:endParaRPr lang="hu-HU" sz="16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626"/>
            <a:ext cx="2880320" cy="536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835696" y="498430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Molecular model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95536" y="563237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DFT-sim.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197113" y="3688157"/>
            <a:ext cx="92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STM</a:t>
            </a:r>
            <a:endParaRPr lang="hu-H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32811"/>
            <a:ext cx="3168352" cy="528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7524328" y="620688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o</a:t>
            </a:r>
            <a:r>
              <a:rPr lang="hu-HU" smtClean="0"/>
              <a:t>n Au(111) single crystal</a:t>
            </a:r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635218"/>
            <a:ext cx="2544495" cy="266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00191" cy="10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1"/>
            <a:ext cx="9144000" cy="91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30155" y="6467288"/>
            <a:ext cx="423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APPLIED PHYSICS LETTERS </a:t>
            </a:r>
            <a:r>
              <a:rPr lang="en-US" b="1"/>
              <a:t>94</a:t>
            </a:r>
            <a:r>
              <a:rPr lang="en-US"/>
              <a:t>, 082107 2009</a:t>
            </a:r>
            <a:endParaRPr lang="hu-H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" y="1268761"/>
            <a:ext cx="436234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259632" y="486916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QHE at 4K, bulk mobility 7000</a:t>
            </a:r>
            <a:endParaRPr lang="hu-H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61" y="1363365"/>
            <a:ext cx="4760447" cy="472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876256" y="83671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Mob. 1250 @ 4K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4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107490"/>
              </p:ext>
            </p:extLst>
          </p:nvPr>
        </p:nvGraphicFramePr>
        <p:xfrm>
          <a:off x="-1" y="-13"/>
          <a:ext cx="9144000" cy="6858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181"/>
                <a:gridCol w="658779"/>
                <a:gridCol w="658779"/>
                <a:gridCol w="741129"/>
                <a:gridCol w="741129"/>
                <a:gridCol w="658779"/>
                <a:gridCol w="974444"/>
                <a:gridCol w="1774053"/>
                <a:gridCol w="915964"/>
                <a:gridCol w="1207763"/>
              </a:tblGrid>
              <a:tr h="195023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method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W (nm)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L (nm)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G min (µS)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G max (µS)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T (K)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µ (cm</a:t>
                      </a:r>
                      <a:r>
                        <a:rPr lang="hu-HU" sz="1000" u="none" strike="noStrike" baseline="30000">
                          <a:effectLst/>
                        </a:rPr>
                        <a:t>2</a:t>
                      </a:r>
                      <a:r>
                        <a:rPr lang="hu-HU" sz="1000" u="none" strike="noStrike">
                          <a:effectLst/>
                        </a:rPr>
                        <a:t>/Vs)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source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mob. est. by: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EBL+RIE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PRL 98, 206805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875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&lt;&lt;1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?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160-570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PRL 104, 056801 (2010)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Avouris PRB 78, 161409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1700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Physica E 40 (2007) 228 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0909.3886v2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H-plasma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Adv. Mater. 2011, 23, 3061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rowSpan="6"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their mobility estimate &gt;1000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640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&gt;4000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3290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edge litho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1.5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26 or 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000" u="none" strike="noStrike">
                          <a:effectLst/>
                        </a:rPr>
                        <a:t>Nano Lett. 2012, 12, 4642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ET/them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sonochem.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&lt;10 or 100-200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Science 319, 1229 (2008)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ET/them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AFM LAO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APL 94, 082107 2009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456181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CNT unzip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&gt;116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1" u="none" strike="noStrike">
                          <a:effectLst/>
                        </a:rPr>
                        <a:t>271 or 1500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Nature Nano5, 321 (2010) </a:t>
                      </a:r>
                      <a:endParaRPr lang="hu-HU" sz="10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ET/finite element modelling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our GNRs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EBL+plasma</a:t>
                      </a:r>
                      <a:endParaRPr lang="hu-H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&gt;97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120813cb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my est.based on: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78064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60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&gt;38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35-188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 gridSpan="2">
                  <a:txBody>
                    <a:bodyPr/>
                    <a:lstStyle/>
                    <a:p>
                      <a:pPr algn="r" rtl="0" fontAlgn="ctr"/>
                      <a:r>
                        <a:rPr lang="hu-HU" sz="1000" u="none" strike="noStrike">
                          <a:effectLst/>
                        </a:rPr>
                        <a:t>Avouris PRB 78, 161409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990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120814cb 1-11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0.2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&gt;58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530-765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2-9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80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550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&gt;58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660-1200</a:t>
                      </a: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4-8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275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22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120320ca strip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110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121218cp2b 3-4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28-37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16-17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400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12-13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AFML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120319cd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&lt;54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&gt;116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RT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5133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920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&lt;0.01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-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CTE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  <a:tr h="169585">
                <a:tc>
                  <a:txBody>
                    <a:bodyPr/>
                    <a:lstStyle/>
                    <a:p>
                      <a:pPr algn="l" fontAlgn="b"/>
                      <a:r>
                        <a:rPr lang="hu-HU" sz="1000" u="none" strike="noStrike">
                          <a:effectLst/>
                        </a:rPr>
                        <a:t>120320ca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35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70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?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&lt;2.1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4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000" u="none" strike="noStrike">
                          <a:effectLst/>
                        </a:rPr>
                        <a:t>-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596" marR="5596" marT="559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7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9692" y="1052736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433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7"/>
          <a:stretch/>
        </p:blipFill>
        <p:spPr bwMode="auto">
          <a:xfrm>
            <a:off x="820487" y="764704"/>
            <a:ext cx="836002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-6183" y="6488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Nature Physics 7, 616–620 (2011)</a:t>
            </a:r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521284" y="44624"/>
            <a:ext cx="423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Spatially resolving edge </a:t>
            </a:r>
            <a:r>
              <a:rPr lang="hu-HU" sz="2400" smtClean="0"/>
              <a:t>states of</a:t>
            </a:r>
          </a:p>
          <a:p>
            <a:pPr algn="ctr"/>
            <a:r>
              <a:rPr lang="hu-HU" sz="2400" smtClean="0"/>
              <a:t>GNRs from unzipping CNTs</a:t>
            </a:r>
            <a:endParaRPr lang="hu-HU" sz="240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875621"/>
            <a:ext cx="15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7K</a:t>
            </a: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-36512" y="1844824"/>
            <a:ext cx="153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atomic order</a:t>
            </a:r>
            <a:endParaRPr lang="hu-HU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4"/>
          <a:stretch/>
        </p:blipFill>
        <p:spPr bwMode="auto">
          <a:xfrm>
            <a:off x="4979816" y="837993"/>
            <a:ext cx="8187232" cy="48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876256" y="60119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24 meV</a:t>
            </a:r>
            <a:endParaRPr lang="hu-HU"/>
          </a:p>
        </p:txBody>
      </p:sp>
      <p:sp>
        <p:nvSpPr>
          <p:cNvPr id="12" name="Bal oldali kapcsos zárójel 11"/>
          <p:cNvSpPr/>
          <p:nvPr/>
        </p:nvSpPr>
        <p:spPr>
          <a:xfrm rot="16200000">
            <a:off x="6347518" y="5085185"/>
            <a:ext cx="1584176" cy="14401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888432" cy="244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4393396" y="5611887"/>
            <a:ext cx="18002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1600" smtClean="0"/>
              <a:t>predicted edge state bandgaps</a:t>
            </a:r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14213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" y="6211765"/>
            <a:ext cx="89138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84" y="2806969"/>
            <a:ext cx="7162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6" b="61357"/>
          <a:stretch/>
        </p:blipFill>
        <p:spPr bwMode="auto">
          <a:xfrm>
            <a:off x="17760" y="593841"/>
            <a:ext cx="2512700" cy="18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-6183" y="648866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Nature Physics 7, 616–620 (2011)</a:t>
            </a:r>
            <a:endParaRPr lang="hu-H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4" r="48758"/>
          <a:stretch/>
        </p:blipFill>
        <p:spPr bwMode="auto">
          <a:xfrm>
            <a:off x="6759696" y="104344"/>
            <a:ext cx="2384304" cy="278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521284" y="44624"/>
            <a:ext cx="423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Spatially resolving edge </a:t>
            </a:r>
            <a:r>
              <a:rPr lang="hu-HU" sz="2400" smtClean="0"/>
              <a:t>states of</a:t>
            </a:r>
          </a:p>
          <a:p>
            <a:pPr algn="ctr"/>
            <a:r>
              <a:rPr lang="hu-HU" sz="2400" smtClean="0"/>
              <a:t>GNRs from unzipping CNTs</a:t>
            </a:r>
            <a:endParaRPr lang="hu-HU" sz="2400"/>
          </a:p>
        </p:txBody>
      </p:sp>
      <p:sp>
        <p:nvSpPr>
          <p:cNvPr id="2" name="Szövegdoboz 1"/>
          <p:cNvSpPr txBox="1"/>
          <p:nvPr/>
        </p:nvSpPr>
        <p:spPr>
          <a:xfrm>
            <a:off x="2987824" y="149539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20 nm wide GNR on Au(111)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3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48478" y="44624"/>
            <a:ext cx="438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Engineering the edge termination</a:t>
            </a:r>
            <a:endParaRPr lang="hu-HU" sz="2400"/>
          </a:p>
        </p:txBody>
      </p:sp>
      <p:sp>
        <p:nvSpPr>
          <p:cNvPr id="3" name="Téglalap 2"/>
          <p:cNvSpPr/>
          <p:nvPr/>
        </p:nvSpPr>
        <p:spPr>
          <a:xfrm>
            <a:off x="0" y="6165304"/>
            <a:ext cx="2448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/>
              <a:t>ACS Nano</a:t>
            </a:r>
            <a:r>
              <a:rPr lang="it-IT"/>
              <a:t>, </a:t>
            </a:r>
            <a:r>
              <a:rPr lang="it-IT" b="1"/>
              <a:t>2013</a:t>
            </a:r>
            <a:r>
              <a:rPr lang="it-IT"/>
              <a:t>, </a:t>
            </a:r>
            <a:r>
              <a:rPr lang="it-IT" i="1"/>
              <a:t>7</a:t>
            </a:r>
            <a:r>
              <a:rPr lang="it-IT"/>
              <a:t> (1), pp 198–202</a:t>
            </a:r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324350" y="9600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mtClean="0"/>
              <a:t>hydrogen </a:t>
            </a:r>
            <a:r>
              <a:rPr lang="en-US" smtClean="0"/>
              <a:t>plasma </a:t>
            </a:r>
            <a:r>
              <a:rPr lang="en-US"/>
              <a:t>etches away the original </a:t>
            </a:r>
            <a:r>
              <a:rPr lang="en-US" smtClean="0"/>
              <a:t>edge</a:t>
            </a:r>
            <a:r>
              <a:rPr lang="hu-HU" smtClean="0"/>
              <a:t> </a:t>
            </a:r>
            <a:r>
              <a:rPr lang="en-US" smtClean="0"/>
              <a:t>groups </a:t>
            </a:r>
            <a:r>
              <a:rPr lang="en-US"/>
              <a:t>and develops segments with </a:t>
            </a:r>
            <a:r>
              <a:rPr lang="en-US" smtClean="0"/>
              <a:t>different</a:t>
            </a:r>
            <a:r>
              <a:rPr lang="hu-HU" smtClean="0"/>
              <a:t> chiralities </a:t>
            </a:r>
            <a:r>
              <a:rPr lang="hu-HU"/>
              <a:t>along the edge</a:t>
            </a:r>
          </a:p>
        </p:txBody>
      </p:sp>
      <p:sp>
        <p:nvSpPr>
          <p:cNvPr id="5" name="Téglalap 4"/>
          <p:cNvSpPr/>
          <p:nvPr/>
        </p:nvSpPr>
        <p:spPr>
          <a:xfrm>
            <a:off x="26728" y="548680"/>
            <a:ext cx="5337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/>
              <a:t>GNRs from unzipping </a:t>
            </a:r>
            <a:r>
              <a:rPr lang="hu-HU" smtClean="0"/>
              <a:t>CNTs, then H-plasma treatment</a:t>
            </a:r>
            <a:endParaRPr lang="hu-H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96" y="2955751"/>
            <a:ext cx="61341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2" y="916555"/>
            <a:ext cx="40767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028384" y="3356992"/>
            <a:ext cx="86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</a:rPr>
              <a:t>calc.</a:t>
            </a:r>
            <a:endParaRPr lang="hu-HU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652120" y="24208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room temp.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1655645"/>
            <a:ext cx="3912870" cy="51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110920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Fluorine-assisted Reactive Ion Etching of SiC</a:t>
            </a:r>
            <a:endParaRPr lang="hu-HU" sz="1400"/>
          </a:p>
        </p:txBody>
      </p:sp>
      <p:sp>
        <p:nvSpPr>
          <p:cNvPr id="6" name="Szövegdoboz 5"/>
          <p:cNvSpPr txBox="1"/>
          <p:nvPr/>
        </p:nvSpPr>
        <p:spPr>
          <a:xfrm>
            <a:off x="1979712" y="6132437"/>
            <a:ext cx="228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Step flow and relaxation at 1300°C</a:t>
            </a:r>
            <a:endParaRPr lang="hu-HU" sz="14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7615"/>
            <a:ext cx="4309110" cy="54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596336" y="107958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Self-organized GNR formation</a:t>
            </a:r>
            <a:endParaRPr lang="hu-HU" sz="1400"/>
          </a:p>
        </p:txBody>
      </p:sp>
      <p:sp>
        <p:nvSpPr>
          <p:cNvPr id="8" name="Szövegdoboz 7"/>
          <p:cNvSpPr txBox="1"/>
          <p:nvPr/>
        </p:nvSpPr>
        <p:spPr>
          <a:xfrm>
            <a:off x="6581775" y="6255548"/>
            <a:ext cx="259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Gate </a:t>
            </a:r>
            <a:r>
              <a:rPr lang="hu-HU" sz="1400" smtClean="0"/>
              <a:t>dielectric (39nm thick) </a:t>
            </a:r>
            <a:r>
              <a:rPr lang="hu-HU" sz="1400" smtClean="0"/>
              <a:t>and top gate fabrication</a:t>
            </a:r>
            <a:endParaRPr lang="hu-HU" sz="140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3174661"/>
            <a:ext cx="40195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699792" y="4084174"/>
            <a:ext cx="949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smtClean="0"/>
              <a:t>2 µm</a:t>
            </a:r>
            <a:endParaRPr lang="hu-HU" sz="14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00" y="45721"/>
            <a:ext cx="5441142" cy="110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91086" y="6519446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Nature Nanotechnology 5, 727–731 (2010)</a:t>
            </a:r>
          </a:p>
        </p:txBody>
      </p:sp>
    </p:spTree>
    <p:extLst>
      <p:ext uri="{BB962C8B-B14F-4D97-AF65-F5344CB8AC3E}">
        <p14:creationId xmlns:p14="http://schemas.microsoft.com/office/powerpoint/2010/main" val="140916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7"/>
          <a:stretch/>
        </p:blipFill>
        <p:spPr bwMode="auto">
          <a:xfrm>
            <a:off x="4392487" y="1073294"/>
            <a:ext cx="4431513" cy="364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21444" y="44624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smtClean="0"/>
              <a:t>GNRs on SiC</a:t>
            </a:r>
            <a:endParaRPr lang="en-US" sz="2400"/>
          </a:p>
        </p:txBody>
      </p:sp>
      <p:sp>
        <p:nvSpPr>
          <p:cNvPr id="4" name="Szövegdoboz 3"/>
          <p:cNvSpPr txBox="1"/>
          <p:nvPr/>
        </p:nvSpPr>
        <p:spPr>
          <a:xfrm>
            <a:off x="0" y="6470029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/>
              <a:t>Nature Nanotechnology 5, 727–731 (2010)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5679"/>
            <a:ext cx="2088232" cy="2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909862" y="3119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V</a:t>
            </a:r>
            <a:r>
              <a:rPr lang="hu-HU" baseline="-25000" smtClean="0"/>
              <a:t>D</a:t>
            </a:r>
            <a:r>
              <a:rPr lang="hu-HU" smtClean="0"/>
              <a:t>=-4V</a:t>
            </a: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5076056" y="114530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2-terminal, top gate length 450 nm</a:t>
            </a:r>
          </a:p>
          <a:p>
            <a:r>
              <a:rPr lang="hu-HU" smtClean="0"/>
              <a:t>Room temp.</a:t>
            </a:r>
          </a:p>
          <a:p>
            <a:r>
              <a:rPr lang="hu-HU" smtClean="0"/>
              <a:t>Probably a few layers</a:t>
            </a:r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5045766" y="49063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Mobility 900-2700 cm</a:t>
            </a:r>
            <a:r>
              <a:rPr lang="hu-HU" baseline="30000" smtClean="0"/>
              <a:t>2</a:t>
            </a:r>
            <a:r>
              <a:rPr lang="hu-HU" smtClean="0"/>
              <a:t>/Vs</a:t>
            </a:r>
            <a:endParaRPr lang="hu-H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1034304"/>
            <a:ext cx="4321636" cy="36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1727037" y="476788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40 nm</a:t>
            </a:r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222981" y="326500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accent1"/>
                </a:solidFill>
              </a:rPr>
              <a:t>4K</a:t>
            </a:r>
            <a:endParaRPr lang="hu-HU">
              <a:solidFill>
                <a:schemeClr val="accent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007132" y="1464805"/>
            <a:ext cx="73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FF0000"/>
                </a:solidFill>
              </a:rPr>
              <a:t>RT</a:t>
            </a:r>
            <a:endParaRPr lang="hu-HU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222981" y="600709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2-terminal, top gated</a:t>
            </a:r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6228184" y="2420888"/>
            <a:ext cx="16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„representative ribbons”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53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6488668"/>
            <a:ext cx="283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/>
              <a:t>Nano Res (2010) 3: 110–116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19840" y="44624"/>
            <a:ext cx="290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/>
              <a:t>Carbothermal etching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0474"/>
            <a:ext cx="7428245" cy="339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965387" y="3851756"/>
            <a:ext cx="125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700°C in Ar</a:t>
            </a:r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8" y="4509120"/>
            <a:ext cx="2476280" cy="18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08" y="4797152"/>
            <a:ext cx="3122391" cy="158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11560" y="3942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SiO</a:t>
            </a:r>
            <a:r>
              <a:rPr lang="hu-HU" baseline="-25000" smtClean="0"/>
              <a:t>2</a:t>
            </a:r>
            <a:r>
              <a:rPr lang="hu-HU" smtClean="0"/>
              <a:t>+C</a:t>
            </a:r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40" y="4343119"/>
            <a:ext cx="2414450" cy="217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779912" y="414908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rgbClr val="00B050"/>
                </a:solidFill>
              </a:rPr>
              <a:t>35 nm</a:t>
            </a:r>
            <a:endParaRPr lang="hu-HU">
              <a:solidFill>
                <a:srgbClr val="00B05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72085"/>
            <a:ext cx="3491880" cy="221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0"/>
            <a:ext cx="3132857" cy="26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2735923"/>
            <a:ext cx="3132857" cy="23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0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39" y="3988890"/>
            <a:ext cx="7376569" cy="286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36512" y="5949280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/>
              <a:t>C A R B ON 5 6 ( 2 0 1 3 ) 3 3 2 –3 3 8</a:t>
            </a:r>
            <a:endParaRPr lang="hu-HU" sz="1400"/>
          </a:p>
        </p:txBody>
      </p:sp>
      <p:sp>
        <p:nvSpPr>
          <p:cNvPr id="3" name="Szövegdoboz 2"/>
          <p:cNvSpPr txBox="1"/>
          <p:nvPr/>
        </p:nvSpPr>
        <p:spPr>
          <a:xfrm>
            <a:off x="1567716" y="44624"/>
            <a:ext cx="6008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Selective etching of armchair edges in graphite</a:t>
            </a:r>
            <a:endParaRPr lang="hu-HU" sz="2400"/>
          </a:p>
        </p:txBody>
      </p:sp>
      <p:sp>
        <p:nvSpPr>
          <p:cNvPr id="5" name="Téglalap 4"/>
          <p:cNvSpPr/>
          <p:nvPr/>
        </p:nvSpPr>
        <p:spPr>
          <a:xfrm>
            <a:off x="80974" y="536415"/>
            <a:ext cx="906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/>
              <a:t>annealing </a:t>
            </a:r>
            <a:r>
              <a:rPr lang="hu-HU" smtClean="0"/>
              <a:t>HOPG </a:t>
            </a:r>
            <a:r>
              <a:rPr lang="en-US" smtClean="0"/>
              <a:t>in </a:t>
            </a:r>
            <a:r>
              <a:rPr lang="en-US"/>
              <a:t>an oxygen </a:t>
            </a:r>
            <a:r>
              <a:rPr lang="en-US"/>
              <a:t>containing </a:t>
            </a:r>
            <a:r>
              <a:rPr lang="hu-HU" smtClean="0"/>
              <a:t>(&lt;45%) </a:t>
            </a:r>
            <a:r>
              <a:rPr lang="en-US" smtClean="0"/>
              <a:t>atmosphere</a:t>
            </a:r>
            <a:r>
              <a:rPr lang="hu-HU" smtClean="0"/>
              <a:t>: 600°C, 5-20 min</a:t>
            </a:r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9"/>
          <a:stretch/>
        </p:blipFill>
        <p:spPr bwMode="auto">
          <a:xfrm>
            <a:off x="-2282" y="836712"/>
            <a:ext cx="4286250" cy="315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4"/>
          <a:stretch/>
        </p:blipFill>
        <p:spPr bwMode="auto">
          <a:xfrm>
            <a:off x="4139952" y="1484784"/>
            <a:ext cx="4286250" cy="15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66016" y="6231718"/>
            <a:ext cx="2626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/>
              <a:t>G. Dobrik *, L. Tapaszto´ , L.P. Biro</a:t>
            </a:r>
            <a:endParaRPr lang="hu-HU" sz="1400"/>
          </a:p>
        </p:txBody>
      </p:sp>
    </p:spTree>
    <p:extLst>
      <p:ext uri="{BB962C8B-B14F-4D97-AF65-F5344CB8AC3E}">
        <p14:creationId xmlns:p14="http://schemas.microsoft.com/office/powerpoint/2010/main" val="27584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64865"/>
            <a:ext cx="3638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8" y="3902409"/>
            <a:ext cx="3648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937758"/>
            <a:ext cx="36480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6194326" y="3356992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/>
              <a:t>C A R B ON 5 6 ( 2 0 1 3 ) 3 3 2 –3 3 8</a:t>
            </a:r>
            <a:endParaRPr lang="hu-HU" sz="1400"/>
          </a:p>
        </p:txBody>
      </p:sp>
      <p:sp>
        <p:nvSpPr>
          <p:cNvPr id="6" name="Szövegdoboz 5"/>
          <p:cNvSpPr txBox="1"/>
          <p:nvPr/>
        </p:nvSpPr>
        <p:spPr>
          <a:xfrm>
            <a:off x="1567716" y="44624"/>
            <a:ext cx="6008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Selective etching of armchair edges in graphite</a:t>
            </a:r>
            <a:endParaRPr lang="hu-HU" sz="2400"/>
          </a:p>
        </p:txBody>
      </p:sp>
    </p:spTree>
    <p:extLst>
      <p:ext uri="{BB962C8B-B14F-4D97-AF65-F5344CB8AC3E}">
        <p14:creationId xmlns:p14="http://schemas.microsoft.com/office/powerpoint/2010/main" val="25021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2176</Words>
  <Application>Microsoft Office PowerPoint</Application>
  <PresentationFormat>Diavetítés a képernyőre (4:3 oldalarány)</PresentationFormat>
  <Paragraphs>519</Paragraphs>
  <Slides>45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7" baseType="lpstr">
      <vt:lpstr>Office-téma</vt:lpstr>
      <vt:lpstr>Origin Graph</vt:lpstr>
      <vt:lpstr>A few things you’ve (n)ever wanted to know about Graphene Nanoribbons (GNRs)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things you’ve (n)ever wanted to know about Graphene Nanoribbons</dc:title>
  <dc:creator>Endre</dc:creator>
  <cp:lastModifiedBy>Endre</cp:lastModifiedBy>
  <cp:revision>385</cp:revision>
  <dcterms:created xsi:type="dcterms:W3CDTF">2013-05-28T14:35:26Z</dcterms:created>
  <dcterms:modified xsi:type="dcterms:W3CDTF">2013-06-13T23:42:06Z</dcterms:modified>
</cp:coreProperties>
</file>