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2" r:id="rId9"/>
    <p:sldId id="264" r:id="rId10"/>
    <p:sldId id="265" r:id="rId11"/>
    <p:sldId id="266" r:id="rId12"/>
    <p:sldId id="267" r:id="rId13"/>
    <p:sldId id="268" r:id="rId14"/>
    <p:sldId id="270" r:id="rId15"/>
    <p:sldId id="269" r:id="rId16"/>
    <p:sldId id="271" r:id="rId17"/>
    <p:sldId id="272" r:id="rId18"/>
    <p:sldId id="274" r:id="rId19"/>
    <p:sldId id="273" r:id="rId20"/>
    <p:sldId id="276" r:id="rId21"/>
    <p:sldId id="277" r:id="rId22"/>
    <p:sldId id="279" r:id="rId23"/>
    <p:sldId id="280" r:id="rId24"/>
    <p:sldId id="278" r:id="rId25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092" autoAdjust="0"/>
  </p:normalViewPr>
  <p:slideViewPr>
    <p:cSldViewPr>
      <p:cViewPr varScale="1">
        <p:scale>
          <a:sx n="66" d="100"/>
          <a:sy n="66" d="100"/>
        </p:scale>
        <p:origin x="-151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958C72-4543-43AF-A71C-47F41BDFAB4B}" type="datetimeFigureOut">
              <a:rPr lang="hu-HU" smtClean="0"/>
              <a:pPr/>
              <a:t>2013.04.26.</a:t>
            </a:fld>
            <a:endParaRPr lang="hu-H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F73D84-61DD-432F-ADDC-1F460C29719F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73D84-61DD-432F-ADDC-1F460C29719F}" type="slidenum">
              <a:rPr lang="hu-HU" smtClean="0"/>
              <a:pPr/>
              <a:t>3</a:t>
            </a:fld>
            <a:endParaRPr lang="hu-H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u-H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842E-87B5-4236-B9E3-A413627A067F}" type="datetime1">
              <a:rPr lang="hu-HU" smtClean="0"/>
              <a:pPr/>
              <a:t>2013.04.26.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Magnetotranszport InAs szálakban</a:t>
            </a: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6CEB2-449B-4A13-8553-100416858653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C2919-B5F2-425C-BEAD-78B8782EB737}" type="datetime1">
              <a:rPr lang="hu-HU" smtClean="0"/>
              <a:pPr/>
              <a:t>2013.04.26.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Magnetotranszport InAs szálakban</a:t>
            </a: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6CEB2-449B-4A13-8553-100416858653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C0BBB-92CE-45E6-B726-9862D670748C}" type="datetime1">
              <a:rPr lang="hu-HU" smtClean="0"/>
              <a:pPr/>
              <a:t>2013.04.26.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Magnetotranszport InAs szálakban</a:t>
            </a: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6CEB2-449B-4A13-8553-100416858653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3E32F-40C5-44DE-9265-F88DF6D34566}" type="datetime1">
              <a:rPr lang="hu-HU" smtClean="0"/>
              <a:pPr/>
              <a:t>2013.04.26.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Magnetotranszport InAs szálakban</a:t>
            </a: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6CEB2-449B-4A13-8553-100416858653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332E3-85C4-437C-B51F-378E0413D12E}" type="datetime1">
              <a:rPr lang="hu-HU" smtClean="0"/>
              <a:pPr/>
              <a:t>2013.04.26.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Magnetotranszport InAs szálakban</a:t>
            </a: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6CEB2-449B-4A13-8553-100416858653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BD545-36CB-4745-B61B-8E58BE472601}" type="datetime1">
              <a:rPr lang="hu-HU" smtClean="0"/>
              <a:pPr/>
              <a:t>2013.04.26.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Magnetotranszport InAs szálakban</a:t>
            </a:r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6CEB2-449B-4A13-8553-100416858653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EC0DA-1BAB-401A-9FC0-B8459C5FFD5E}" type="datetime1">
              <a:rPr lang="hu-HU" smtClean="0"/>
              <a:pPr/>
              <a:t>2013.04.26.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Magnetotranszport InAs szálakban</a:t>
            </a:r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6CEB2-449B-4A13-8553-100416858653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48289-CFF9-4C3C-949B-28115FD9B725}" type="datetime1">
              <a:rPr lang="hu-HU" smtClean="0"/>
              <a:pPr/>
              <a:t>2013.04.26.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Magnetotranszport InAs szálakban</a:t>
            </a:r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6CEB2-449B-4A13-8553-100416858653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2F6F6-188F-42C2-A6AB-B5FA76FC88D2}" type="datetime1">
              <a:rPr lang="hu-HU" smtClean="0"/>
              <a:pPr/>
              <a:t>2013.04.26.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Magnetotranszport InAs szálakban</a:t>
            </a:r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6CEB2-449B-4A13-8553-100416858653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A1DAA-2F1E-47AD-A480-DA642CBE4120}" type="datetime1">
              <a:rPr lang="hu-HU" smtClean="0"/>
              <a:pPr/>
              <a:t>2013.04.26.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Magnetotranszport InAs szálakban</a:t>
            </a:r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6CEB2-449B-4A13-8553-100416858653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hu-H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A4E3B-0FA4-417D-8D3A-6DD616B065F1}" type="datetime1">
              <a:rPr lang="hu-HU" smtClean="0"/>
              <a:pPr/>
              <a:t>2013.04.26.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Magnetotranszport InAs szálakban</a:t>
            </a:r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6CEB2-449B-4A13-8553-100416858653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84976" cy="864096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en-US" dirty="0" smtClean="0"/>
              <a:t> title style</a:t>
            </a:r>
            <a:endParaRPr lang="hu-H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9512" y="1124744"/>
            <a:ext cx="8784976" cy="5184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79512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F05955-A6F8-4162-A63E-5E8F69B97F89}" type="datetime1">
              <a:rPr lang="hu-HU" smtClean="0"/>
              <a:pPr/>
              <a:t>2013.04.26.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83768" y="6492875"/>
            <a:ext cx="42484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hu-HU" smtClean="0"/>
              <a:t>Magnetotranszport InAs szálakban</a:t>
            </a:r>
            <a:endParaRPr lang="hu-H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76256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E6CEB2-449B-4A13-8553-100416858653}" type="slidenum">
              <a:rPr lang="hu-HU" smtClean="0"/>
              <a:pPr/>
              <a:t>‹#›</a:t>
            </a:fld>
            <a:endParaRPr lang="hu-HU"/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0" y="6525344"/>
            <a:ext cx="9144000" cy="0"/>
          </a:xfrm>
          <a:prstGeom prst="line">
            <a:avLst/>
          </a:prstGeom>
          <a:ln w="190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28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alibri" pitchFamily="34" charset="0"/>
        <a:buChar char="›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Magnetotranszport InAs nanoszálakban</a:t>
            </a:r>
            <a:endParaRPr lang="hu-H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55000" lnSpcReduction="20000"/>
          </a:bodyPr>
          <a:lstStyle/>
          <a:p>
            <a:pPr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Spin relaxation in InAs </a:t>
            </a:r>
            <a:r>
              <a:rPr lang="en-US" dirty="0" err="1" smtClean="0">
                <a:solidFill>
                  <a:schemeClr val="tx1"/>
                </a:solidFill>
              </a:rPr>
              <a:t>nanowires</a:t>
            </a:r>
            <a:r>
              <a:rPr lang="en-US" dirty="0" smtClean="0">
                <a:solidFill>
                  <a:schemeClr val="tx1"/>
                </a:solidFill>
              </a:rPr>
              <a:t> studied by tunable weak </a:t>
            </a:r>
            <a:r>
              <a:rPr lang="en-US" dirty="0" err="1" smtClean="0">
                <a:solidFill>
                  <a:schemeClr val="tx1"/>
                </a:solidFill>
              </a:rPr>
              <a:t>antilocalization</a:t>
            </a:r>
            <a:r>
              <a:rPr lang="hu-HU" dirty="0" smtClean="0">
                <a:solidFill>
                  <a:schemeClr val="tx1"/>
                </a:solidFill>
              </a:rPr>
              <a:t>, A. E. Hansen et al., </a:t>
            </a:r>
            <a:r>
              <a:rPr lang="fr-FR" dirty="0" smtClean="0">
                <a:solidFill>
                  <a:schemeClr val="tx1"/>
                </a:solidFill>
              </a:rPr>
              <a:t>Phys. </a:t>
            </a:r>
            <a:r>
              <a:rPr lang="fr-FR" dirty="0" err="1" smtClean="0">
                <a:solidFill>
                  <a:schemeClr val="tx1"/>
                </a:solidFill>
              </a:rPr>
              <a:t>Rev</a:t>
            </a:r>
            <a:r>
              <a:rPr lang="fr-FR" dirty="0" smtClean="0">
                <a:solidFill>
                  <a:schemeClr val="tx1"/>
                </a:solidFill>
              </a:rPr>
              <a:t>. B </a:t>
            </a:r>
            <a:r>
              <a:rPr lang="fr-FR" b="1" dirty="0" smtClean="0">
                <a:solidFill>
                  <a:schemeClr val="tx1"/>
                </a:solidFill>
              </a:rPr>
              <a:t>71, 205328 2005.</a:t>
            </a:r>
            <a:endParaRPr lang="hu-HU" b="1" dirty="0" smtClean="0">
              <a:solidFill>
                <a:schemeClr val="tx1"/>
              </a:solidFill>
            </a:endParaRPr>
          </a:p>
          <a:p>
            <a:pPr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Suppression of weak </a:t>
            </a:r>
            <a:r>
              <a:rPr lang="en-US" dirty="0" err="1" smtClean="0">
                <a:solidFill>
                  <a:schemeClr val="tx1"/>
                </a:solidFill>
              </a:rPr>
              <a:t>antilocalization</a:t>
            </a:r>
            <a:r>
              <a:rPr lang="en-US" dirty="0" smtClean="0">
                <a:solidFill>
                  <a:schemeClr val="tx1"/>
                </a:solidFill>
              </a:rPr>
              <a:t> in InAs </a:t>
            </a:r>
            <a:r>
              <a:rPr lang="en-US" dirty="0" err="1" smtClean="0">
                <a:solidFill>
                  <a:schemeClr val="tx1"/>
                </a:solidFill>
              </a:rPr>
              <a:t>nanowires</a:t>
            </a:r>
            <a:r>
              <a:rPr lang="hu-HU" dirty="0" smtClean="0">
                <a:solidFill>
                  <a:schemeClr val="tx1"/>
                </a:solidFill>
              </a:rPr>
              <a:t>, </a:t>
            </a:r>
            <a:r>
              <a:rPr lang="en-US" dirty="0" smtClean="0">
                <a:solidFill>
                  <a:schemeClr val="tx1"/>
                </a:solidFill>
              </a:rPr>
              <a:t>PHYSICAL REVIEW B </a:t>
            </a:r>
            <a:r>
              <a:rPr lang="en-US" b="1" dirty="0" smtClean="0">
                <a:solidFill>
                  <a:schemeClr val="tx1"/>
                </a:solidFill>
              </a:rPr>
              <a:t>81, 155449 2010</a:t>
            </a:r>
            <a:endParaRPr lang="hu-HU" b="1" dirty="0" smtClean="0">
              <a:solidFill>
                <a:schemeClr val="tx1"/>
              </a:solidFill>
            </a:endParaRPr>
          </a:p>
          <a:p>
            <a:pPr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Strong Tuning of </a:t>
            </a:r>
            <a:r>
              <a:rPr lang="en-US" dirty="0" err="1" smtClean="0">
                <a:solidFill>
                  <a:schemeClr val="tx1"/>
                </a:solidFill>
              </a:rPr>
              <a:t>Rashba</a:t>
            </a:r>
            <a:r>
              <a:rPr lang="en-US" dirty="0" smtClean="0">
                <a:solidFill>
                  <a:schemeClr val="tx1"/>
                </a:solidFill>
              </a:rPr>
              <a:t> Spin−Orbit Interaction in Single InAs</a:t>
            </a:r>
            <a:r>
              <a:rPr lang="hu-HU" dirty="0" smtClean="0">
                <a:solidFill>
                  <a:schemeClr val="tx1"/>
                </a:solidFill>
              </a:rPr>
              <a:t> Nanowires, Nano Lett. 2012, </a:t>
            </a:r>
            <a:r>
              <a:rPr lang="hu-HU" b="1" dirty="0" smtClean="0">
                <a:solidFill>
                  <a:schemeClr val="tx1"/>
                </a:solidFill>
              </a:rPr>
              <a:t>12, 3263-3267</a:t>
            </a:r>
          </a:p>
          <a:p>
            <a:pPr algn="l">
              <a:buFont typeface="Arial" pitchFamily="34" charset="0"/>
              <a:buChar char="•"/>
            </a:pPr>
            <a:endParaRPr lang="hu-HU" dirty="0">
              <a:solidFill>
                <a:schemeClr val="tx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C1629-4E02-43B4-B551-143E4828785E}" type="datetime1">
              <a:rPr lang="hu-HU" smtClean="0"/>
              <a:pPr/>
              <a:t>2013.04.26.</a:t>
            </a:fld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6CEB2-449B-4A13-8553-100416858653}" type="slidenum">
              <a:rPr lang="hu-HU" smtClean="0"/>
              <a:pPr/>
              <a:t>1</a:t>
            </a:fld>
            <a:endParaRPr lang="hu-H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Magnetotranszport InAs szálakban</a:t>
            </a:r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Modellek</a:t>
            </a:r>
            <a:endParaRPr lang="hu-H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3E32F-40C5-44DE-9265-F88DF6D34566}" type="datetime1">
              <a:rPr lang="hu-HU" smtClean="0"/>
              <a:pPr/>
              <a:t>2013.04.26.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Magnetotranszport InAs szálakban</a:t>
            </a: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6CEB2-449B-4A13-8553-100416858653}" type="slidenum">
              <a:rPr lang="hu-HU" smtClean="0"/>
              <a:pPr/>
              <a:t>10</a:t>
            </a:fld>
            <a:endParaRPr lang="hu-HU"/>
          </a:p>
        </p:txBody>
      </p:sp>
      <p:pic>
        <p:nvPicPr>
          <p:cNvPr id="7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340768"/>
            <a:ext cx="2664296" cy="1642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1268760"/>
            <a:ext cx="2066032" cy="236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3717032"/>
            <a:ext cx="2138040" cy="244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59831" y="1772815"/>
            <a:ext cx="5238096" cy="1438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5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108520" y="4005064"/>
            <a:ext cx="5831746" cy="2130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98454" y="3717032"/>
            <a:ext cx="3645546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Koherenciahosszok</a:t>
            </a:r>
            <a:endParaRPr lang="hu-H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3E32F-40C5-44DE-9265-F88DF6D34566}" type="datetime1">
              <a:rPr lang="hu-HU" smtClean="0"/>
              <a:pPr/>
              <a:t>2013.04.26.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Magnetotranszport InAs szálakban</a:t>
            </a: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6CEB2-449B-4A13-8553-100416858653}" type="slidenum">
              <a:rPr lang="hu-HU" smtClean="0"/>
              <a:pPr/>
              <a:t>11</a:t>
            </a:fld>
            <a:endParaRPr lang="hu-HU"/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2060848"/>
            <a:ext cx="5159401" cy="3829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Hőmérsékletfüggés</a:t>
            </a:r>
            <a:endParaRPr lang="hu-H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3E32F-40C5-44DE-9265-F88DF6D34566}" type="datetime1">
              <a:rPr lang="hu-HU" smtClean="0"/>
              <a:pPr/>
              <a:t>2013.04.26.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Magnetotranszport InAs szálakban</a:t>
            </a: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6CEB2-449B-4A13-8553-100416858653}" type="slidenum">
              <a:rPr lang="hu-HU" smtClean="0"/>
              <a:pPr/>
              <a:t>12</a:t>
            </a:fld>
            <a:endParaRPr lang="hu-HU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21022" y="1124744"/>
            <a:ext cx="5622978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124744"/>
            <a:ext cx="3309938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5220072" y="5445224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/>
              <a:t>WAL</a:t>
            </a:r>
            <a:endParaRPr lang="hu-HU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7631832" y="5517232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/>
              <a:t>WL</a:t>
            </a:r>
            <a:endParaRPr lang="hu-HU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Suppression of weak </a:t>
            </a:r>
            <a:r>
              <a:rPr lang="en-US" dirty="0" err="1" smtClean="0"/>
              <a:t>antilocalization</a:t>
            </a:r>
            <a:r>
              <a:rPr lang="en-US" dirty="0" smtClean="0"/>
              <a:t> in InAs </a:t>
            </a:r>
            <a:r>
              <a:rPr lang="en-US" dirty="0" err="1" smtClean="0"/>
              <a:t>nanowires</a:t>
            </a:r>
            <a:endParaRPr lang="hu-H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3E32F-40C5-44DE-9265-F88DF6D34566}" type="datetime1">
              <a:rPr lang="hu-HU" smtClean="0"/>
              <a:pPr/>
              <a:t>2013.04.26.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Magnetotranszport InAs szálakban</a:t>
            </a: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6CEB2-449B-4A13-8553-100416858653}" type="slidenum">
              <a:rPr lang="hu-HU" smtClean="0"/>
              <a:pPr/>
              <a:t>13</a:t>
            </a:fld>
            <a:endParaRPr lang="hu-HU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916832"/>
            <a:ext cx="8543674" cy="3851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Mérési elrendezés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D = 75..220nm InAs egyenként kötve</a:t>
            </a:r>
          </a:p>
          <a:p>
            <a:r>
              <a:rPr lang="hu-HU" dirty="0" smtClean="0"/>
              <a:t>SiO</a:t>
            </a:r>
            <a:r>
              <a:rPr lang="hu-HU" sz="2000" dirty="0" smtClean="0"/>
              <a:t>2</a:t>
            </a:r>
            <a:r>
              <a:rPr lang="hu-HU" dirty="0" smtClean="0"/>
              <a:t> + Ti/Au (jó)</a:t>
            </a:r>
          </a:p>
          <a:p>
            <a:r>
              <a:rPr lang="hu-HU" dirty="0" smtClean="0"/>
              <a:t>WL-WAL átmenet vizsgálata</a:t>
            </a:r>
          </a:p>
          <a:p>
            <a:r>
              <a:rPr lang="hu-HU" dirty="0" smtClean="0"/>
              <a:t>Erős UCF : Vg átlagolás</a:t>
            </a:r>
          </a:p>
          <a:p>
            <a:endParaRPr lang="hu-H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3E32F-40C5-44DE-9265-F88DF6D34566}" type="datetime1">
              <a:rPr lang="hu-HU" smtClean="0"/>
              <a:pPr/>
              <a:t>2013.04.26.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Magnetotranszport InAs szálakban</a:t>
            </a: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6CEB2-449B-4A13-8553-100416858653}" type="slidenum">
              <a:rPr lang="hu-HU" smtClean="0"/>
              <a:pPr/>
              <a:t>14</a:t>
            </a:fld>
            <a:endParaRPr lang="hu-HU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60848" y="3429000"/>
            <a:ext cx="4511440" cy="3037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645024"/>
            <a:ext cx="4635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395536" y="4221088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2V átlagolás!</a:t>
            </a:r>
            <a:endParaRPr lang="hu-H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2" cstate="print"/>
          <a:srcRect r="25089"/>
          <a:stretch>
            <a:fillRect/>
          </a:stretch>
        </p:blipFill>
        <p:spPr bwMode="auto">
          <a:xfrm>
            <a:off x="539552" y="3717032"/>
            <a:ext cx="3923928" cy="1438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Adatfeldolgozás</a:t>
            </a:r>
            <a:endParaRPr lang="hu-H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3E32F-40C5-44DE-9265-F88DF6D34566}" type="datetime1">
              <a:rPr lang="hu-HU" smtClean="0"/>
              <a:pPr/>
              <a:t>2013.04.26.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Magnetotranszport InAs szálakban</a:t>
            </a: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6CEB2-449B-4A13-8553-100416858653}" type="slidenum">
              <a:rPr lang="hu-HU" smtClean="0"/>
              <a:pPr/>
              <a:t>15</a:t>
            </a:fld>
            <a:endParaRPr lang="hu-HU"/>
          </a:p>
        </p:txBody>
      </p:sp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124744"/>
            <a:ext cx="4018612" cy="5244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539552" y="1628800"/>
            <a:ext cx="40324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hu-HU" dirty="0" smtClean="0"/>
              <a:t>Különböző eszközökkel azonos paraméterek</a:t>
            </a:r>
          </a:p>
          <a:p>
            <a:pPr>
              <a:buFont typeface="Arial" pitchFamily="34" charset="0"/>
              <a:buChar char="•"/>
            </a:pPr>
            <a:r>
              <a:rPr lang="hu-HU" dirty="0" smtClean="0"/>
              <a:t>Viszonylagos egyezés az előző cikkel</a:t>
            </a:r>
          </a:p>
          <a:p>
            <a:pPr>
              <a:buFont typeface="Arial" pitchFamily="34" charset="0"/>
              <a:buChar char="•"/>
            </a:pPr>
            <a:r>
              <a:rPr lang="hu-HU" dirty="0" smtClean="0"/>
              <a:t>1V fölött WAL dominancia</a:t>
            </a:r>
            <a:endParaRPr lang="hu-HU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3356992"/>
            <a:ext cx="2066032" cy="236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Átmérőfüggés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124744"/>
            <a:ext cx="7488832" cy="1224136"/>
          </a:xfrm>
        </p:spPr>
        <p:txBody>
          <a:bodyPr>
            <a:normAutofit fontScale="77500" lnSpcReduction="20000"/>
          </a:bodyPr>
          <a:lstStyle/>
          <a:p>
            <a:r>
              <a:rPr lang="hu-HU" dirty="0" smtClean="0"/>
              <a:t>50nm alatti intrinsic pálcák LT-n nem vezetnek (?!)</a:t>
            </a:r>
          </a:p>
          <a:p>
            <a:r>
              <a:rPr lang="hu-HU" dirty="0" smtClean="0"/>
              <a:t>Átmérőfüggő bezártság a nanoszálban – geometriai effektus, nincs köze a Rashba-kh változásához</a:t>
            </a:r>
          </a:p>
          <a:p>
            <a:endParaRPr lang="hu-H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3E32F-40C5-44DE-9265-F88DF6D34566}" type="datetime1">
              <a:rPr lang="hu-HU" smtClean="0"/>
              <a:pPr/>
              <a:t>2013.04.26.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Magnetotranszport InAs szálakban</a:t>
            </a: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6CEB2-449B-4A13-8553-100416858653}" type="slidenum">
              <a:rPr lang="hu-HU" smtClean="0"/>
              <a:pPr/>
              <a:t>16</a:t>
            </a:fld>
            <a:endParaRPr lang="hu-HU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573016"/>
            <a:ext cx="3594640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2564904"/>
            <a:ext cx="4132740" cy="3092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Rashba-kölcsönhatás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124744"/>
            <a:ext cx="4896544" cy="2952328"/>
          </a:xfrm>
        </p:spPr>
        <p:txBody>
          <a:bodyPr>
            <a:normAutofit fontScale="92500" lnSpcReduction="20000"/>
          </a:bodyPr>
          <a:lstStyle/>
          <a:p>
            <a:r>
              <a:rPr lang="hu-HU" dirty="0" smtClean="0"/>
              <a:t>Strukturális aszimmetria radiális irányú elektromos térrel</a:t>
            </a:r>
          </a:p>
          <a:p>
            <a:r>
              <a:rPr lang="hu-HU" dirty="0" smtClean="0"/>
              <a:t>Eltérő lokalizáltságú állapotok</a:t>
            </a:r>
          </a:p>
          <a:p>
            <a:r>
              <a:rPr lang="hu-HU" dirty="0" smtClean="0"/>
              <a:t>Parallel állásban szélesebb csúcsok</a:t>
            </a:r>
            <a:endParaRPr lang="hu-H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3E32F-40C5-44DE-9265-F88DF6D34566}" type="datetime1">
              <a:rPr lang="hu-HU" smtClean="0"/>
              <a:pPr/>
              <a:t>2013.04.26.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Magnetotranszport InAs szálakban</a:t>
            </a: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6CEB2-449B-4A13-8553-100416858653}" type="slidenum">
              <a:rPr lang="hu-HU" smtClean="0"/>
              <a:pPr/>
              <a:t>17</a:t>
            </a:fld>
            <a:endParaRPr lang="hu-HU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1196752"/>
            <a:ext cx="3834631" cy="5063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3" descr="E:\Balint\BME\MSc\Nanoszem\mypres\heng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3645024"/>
            <a:ext cx="2792115" cy="27921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Strong Tuning of </a:t>
            </a:r>
            <a:r>
              <a:rPr lang="en-US" dirty="0" err="1" smtClean="0"/>
              <a:t>Rashba</a:t>
            </a:r>
            <a:r>
              <a:rPr lang="en-US" dirty="0" smtClean="0"/>
              <a:t> Spin−Orbit Interaction in Single InAs</a:t>
            </a:r>
            <a:br>
              <a:rPr lang="en-US" dirty="0" smtClean="0"/>
            </a:br>
            <a:r>
              <a:rPr lang="hu-HU" dirty="0" smtClean="0"/>
              <a:t>Nanowires</a:t>
            </a:r>
            <a:endParaRPr lang="hu-H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3E32F-40C5-44DE-9265-F88DF6D34566}" type="datetime1">
              <a:rPr lang="hu-HU" smtClean="0"/>
              <a:pPr/>
              <a:t>2013.04.26.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Magnetotranszport InAs szálakban</a:t>
            </a: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6CEB2-449B-4A13-8553-100416858653}" type="slidenum">
              <a:rPr lang="hu-HU" smtClean="0"/>
              <a:pPr/>
              <a:t>18</a:t>
            </a:fld>
            <a:endParaRPr lang="hu-HU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980728"/>
            <a:ext cx="8199220" cy="551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Strong Tuning of </a:t>
            </a:r>
            <a:r>
              <a:rPr lang="en-US" dirty="0" err="1" smtClean="0"/>
              <a:t>Rashba</a:t>
            </a:r>
            <a:r>
              <a:rPr lang="en-US" dirty="0" smtClean="0"/>
              <a:t> Spin−Orbit Interaction in Single InAs</a:t>
            </a:r>
            <a:br>
              <a:rPr lang="en-US" dirty="0" smtClean="0"/>
            </a:br>
            <a:r>
              <a:rPr lang="hu-HU" dirty="0" smtClean="0"/>
              <a:t>Nanowires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124744"/>
            <a:ext cx="8784976" cy="2160240"/>
          </a:xfrm>
        </p:spPr>
        <p:txBody>
          <a:bodyPr>
            <a:normAutofit fontScale="85000" lnSpcReduction="20000"/>
          </a:bodyPr>
          <a:lstStyle/>
          <a:p>
            <a:r>
              <a:rPr lang="hu-HU" dirty="0" smtClean="0"/>
              <a:t>A cél a Rashba együttható mesterséges módosítása</a:t>
            </a:r>
          </a:p>
          <a:p>
            <a:r>
              <a:rPr lang="hu-HU" dirty="0" smtClean="0"/>
              <a:t>Ehhez erős elektromos tér szükséges</a:t>
            </a:r>
          </a:p>
          <a:p>
            <a:r>
              <a:rPr lang="hu-HU" dirty="0" smtClean="0"/>
              <a:t>Ez azonban kiüríti a szálat, ezért trükközni kell</a:t>
            </a:r>
          </a:p>
          <a:p>
            <a:r>
              <a:rPr lang="hu-HU" dirty="0" smtClean="0"/>
              <a:t>Két módszert is alkalmaznak : kettős kapu rendszerek ill. szilárd elektrolitok</a:t>
            </a:r>
          </a:p>
          <a:p>
            <a:endParaRPr lang="hu-H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3E32F-40C5-44DE-9265-F88DF6D34566}" type="datetime1">
              <a:rPr lang="hu-HU" smtClean="0"/>
              <a:pPr/>
              <a:t>2013.04.26.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Magnetotranszport InAs szálakban</a:t>
            </a: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6CEB2-449B-4A13-8553-100416858653}" type="slidenum">
              <a:rPr lang="hu-HU" smtClean="0"/>
              <a:pPr/>
              <a:t>19</a:t>
            </a:fld>
            <a:endParaRPr lang="hu-H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Tartalom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Elméleti bevezetés</a:t>
            </a:r>
          </a:p>
          <a:p>
            <a:r>
              <a:rPr lang="hu-HU" dirty="0" smtClean="0"/>
              <a:t>Spin relaxáció InAs szálkötegekben</a:t>
            </a:r>
          </a:p>
          <a:p>
            <a:r>
              <a:rPr lang="hu-HU" dirty="0" smtClean="0"/>
              <a:t>Egyetlen szál vezetése és szögfüggés</a:t>
            </a:r>
          </a:p>
          <a:p>
            <a:r>
              <a:rPr lang="hu-HU" dirty="0" smtClean="0"/>
              <a:t>Rashba-kölcsönhatás hangolása erős külső térrel</a:t>
            </a:r>
            <a:endParaRPr lang="hu-H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642AB-8E07-4E76-9FE8-776D23154B65}" type="datetime1">
              <a:rPr lang="hu-HU" smtClean="0"/>
              <a:pPr/>
              <a:t>2013.04.26.</a:t>
            </a:fld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6CEB2-449B-4A13-8553-100416858653}" type="slidenum">
              <a:rPr lang="hu-HU" smtClean="0"/>
              <a:pPr/>
              <a:t>2</a:t>
            </a:fld>
            <a:endParaRPr lang="hu-H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Magnetotranszport InAs szálakban</a:t>
            </a:r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Mintakészítés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124744"/>
            <a:ext cx="4752528" cy="2304256"/>
          </a:xfrm>
        </p:spPr>
        <p:txBody>
          <a:bodyPr>
            <a:normAutofit fontScale="70000" lnSpcReduction="20000"/>
          </a:bodyPr>
          <a:lstStyle/>
          <a:p>
            <a:r>
              <a:rPr lang="hu-HU" dirty="0" smtClean="0"/>
              <a:t>InAs zinc-blende, MBE</a:t>
            </a:r>
          </a:p>
          <a:p>
            <a:r>
              <a:rPr lang="hu-HU" dirty="0" smtClean="0"/>
              <a:t>HF + Ti/Al és Ni kontaktok</a:t>
            </a:r>
          </a:p>
          <a:p>
            <a:r>
              <a:rPr lang="hu-HU" dirty="0" smtClean="0"/>
              <a:t>Kb. 1</a:t>
            </a:r>
            <a:r>
              <a:rPr lang="fr-FR" dirty="0" smtClean="0"/>
              <a:t>µm</a:t>
            </a:r>
            <a:r>
              <a:rPr lang="hu-HU" dirty="0" smtClean="0"/>
              <a:t> PMMA</a:t>
            </a:r>
          </a:p>
          <a:p>
            <a:r>
              <a:rPr lang="hu-HU" dirty="0" smtClean="0"/>
              <a:t>Kis HF utána is, felfüggesztett szál az elektrolit bevonat előtt</a:t>
            </a:r>
          </a:p>
          <a:p>
            <a:r>
              <a:rPr lang="hu-HU" dirty="0" smtClean="0"/>
              <a:t>PEO/LiClO</a:t>
            </a:r>
            <a:r>
              <a:rPr lang="hu-HU" sz="2000" dirty="0" smtClean="0"/>
              <a:t>4</a:t>
            </a:r>
            <a:r>
              <a:rPr lang="hu-HU" dirty="0" smtClean="0"/>
              <a:t> metanolban + spin coating</a:t>
            </a:r>
          </a:p>
          <a:p>
            <a:endParaRPr lang="hu-H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3E32F-40C5-44DE-9265-F88DF6D34566}" type="datetime1">
              <a:rPr lang="hu-HU" smtClean="0"/>
              <a:pPr/>
              <a:t>2013.04.26.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Magnetotranszport InAs szálakban</a:t>
            </a: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6CEB2-449B-4A13-8553-100416858653}" type="slidenum">
              <a:rPr lang="hu-HU" smtClean="0"/>
              <a:pPr/>
              <a:t>20</a:t>
            </a:fld>
            <a:endParaRPr lang="hu-HU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1124744"/>
            <a:ext cx="4017431" cy="2196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3573016"/>
            <a:ext cx="5257800" cy="269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Mérések</a:t>
            </a:r>
            <a:endParaRPr lang="hu-H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3E32F-40C5-44DE-9265-F88DF6D34566}" type="datetime1">
              <a:rPr lang="hu-HU" smtClean="0"/>
              <a:pPr/>
              <a:t>2013.04.26.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Magnetotranszport InAs szálakban</a:t>
            </a: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6CEB2-449B-4A13-8553-100416858653}" type="slidenum">
              <a:rPr lang="hu-HU" smtClean="0"/>
              <a:pPr/>
              <a:t>21</a:t>
            </a:fld>
            <a:endParaRPr lang="hu-HU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052736"/>
            <a:ext cx="2621303" cy="1739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852936"/>
            <a:ext cx="8172400" cy="3588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1628800"/>
            <a:ext cx="1800200" cy="971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64088" y="1268760"/>
            <a:ext cx="2066032" cy="236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3E32F-40C5-44DE-9265-F88DF6D34566}" type="datetime1">
              <a:rPr lang="hu-HU" smtClean="0"/>
              <a:pPr/>
              <a:t>2013.04.26.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Magnetotranszport InAs szálakban</a:t>
            </a: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6CEB2-449B-4A13-8553-100416858653}" type="slidenum">
              <a:rPr lang="hu-HU" smtClean="0"/>
              <a:pPr/>
              <a:t>22</a:t>
            </a:fld>
            <a:endParaRPr lang="hu-HU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340768"/>
            <a:ext cx="7085898" cy="427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Relaxációs idők</a:t>
            </a:r>
            <a:endParaRPr lang="hu-H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3E32F-40C5-44DE-9265-F88DF6D34566}" type="datetime1">
              <a:rPr lang="hu-HU" smtClean="0"/>
              <a:pPr/>
              <a:t>2013.04.26.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Magnetotranszport InAs szálakban</a:t>
            </a: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6CEB2-449B-4A13-8553-100416858653}" type="slidenum">
              <a:rPr lang="hu-HU" smtClean="0"/>
              <a:pPr/>
              <a:t>23</a:t>
            </a:fld>
            <a:endParaRPr lang="hu-HU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86050" y="1052736"/>
            <a:ext cx="3456903" cy="5229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2852936"/>
            <a:ext cx="1800200" cy="971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Köszönöm a figyelmet!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hu-HU" dirty="0" smtClean="0"/>
              <a:t>Felhasznált irodalom</a:t>
            </a:r>
          </a:p>
          <a:p>
            <a:r>
              <a:rPr lang="hu-HU" dirty="0" smtClean="0"/>
              <a:t>Sólyom Jenő</a:t>
            </a:r>
          </a:p>
          <a:p>
            <a:r>
              <a:rPr lang="hu-HU" dirty="0" smtClean="0"/>
              <a:t>Scheriff: Diplomamunka</a:t>
            </a:r>
          </a:p>
          <a:p>
            <a:r>
              <a:rPr lang="hu-HU" dirty="0" smtClean="0"/>
              <a:t>C. W. J. Beenakker and H. van Houten, Phys. Rev. B </a:t>
            </a:r>
            <a:r>
              <a:rPr lang="hu-HU" b="1" dirty="0" smtClean="0"/>
              <a:t>38, 3232, </a:t>
            </a:r>
            <a:r>
              <a:rPr lang="hu-HU" dirty="0" smtClean="0"/>
              <a:t>1988.</a:t>
            </a:r>
          </a:p>
          <a:p>
            <a:endParaRPr lang="hu-H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3E32F-40C5-44DE-9265-F88DF6D34566}" type="datetime1">
              <a:rPr lang="hu-HU" smtClean="0"/>
              <a:pPr/>
              <a:t>2013.04.26.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Magnetotranszport InAs szálakban</a:t>
            </a: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6CEB2-449B-4A13-8553-100416858653}" type="slidenum">
              <a:rPr lang="hu-HU" smtClean="0"/>
              <a:pPr/>
              <a:t>24</a:t>
            </a:fld>
            <a:endParaRPr lang="hu-H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Spin-pálya kölcsönhatás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hu-HU" dirty="0" smtClean="0"/>
              <a:t>Dirac-egyenlet sorfejtése</a:t>
            </a:r>
          </a:p>
          <a:p>
            <a:pPr>
              <a:buNone/>
            </a:pPr>
            <a:endParaRPr lang="hu-HU" dirty="0" smtClean="0"/>
          </a:p>
          <a:p>
            <a:pPr>
              <a:buNone/>
            </a:pPr>
            <a:endParaRPr lang="hu-HU" dirty="0" smtClean="0"/>
          </a:p>
          <a:p>
            <a:pPr>
              <a:buNone/>
            </a:pPr>
            <a:endParaRPr lang="hu-HU" dirty="0" smtClean="0"/>
          </a:p>
          <a:p>
            <a:pPr algn="ctr">
              <a:buNone/>
            </a:pPr>
            <a:endParaRPr lang="hu-H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62396-992C-40DD-A49E-DA89FD380D77}" type="datetime1">
              <a:rPr lang="hu-HU" smtClean="0"/>
              <a:pPr/>
              <a:t>2013.04.26.</a:t>
            </a:fld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6CEB2-449B-4A13-8553-100416858653}" type="slidenum">
              <a:rPr lang="hu-HU" smtClean="0"/>
              <a:pPr/>
              <a:t>3</a:t>
            </a:fld>
            <a:endParaRPr lang="hu-HU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218" y="1916832"/>
            <a:ext cx="8779637" cy="3670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Magnetotranszport InAs szálakban</a:t>
            </a:r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Gyenge lokalizáció (WL)</a:t>
            </a:r>
            <a:endParaRPr lang="hu-H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C76EA-982F-40B1-90F1-D0F4A544EBFF}" type="datetime1">
              <a:rPr lang="hu-HU" smtClean="0"/>
              <a:pPr/>
              <a:t>2013.04.26.</a:t>
            </a:fld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6CEB2-449B-4A13-8553-100416858653}" type="slidenum">
              <a:rPr lang="hu-HU" smtClean="0"/>
              <a:pPr/>
              <a:t>4</a:t>
            </a:fld>
            <a:endParaRPr lang="hu-HU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124744"/>
            <a:ext cx="5133329" cy="1300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2492896"/>
            <a:ext cx="4203700" cy="397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Magnetotranszport InAs szálakban</a:t>
            </a:r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Gyenge anitlokalizáció (WAL)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124744"/>
            <a:ext cx="5256584" cy="1800200"/>
          </a:xfrm>
        </p:spPr>
        <p:txBody>
          <a:bodyPr>
            <a:normAutofit fontScale="85000" lnSpcReduction="10000"/>
          </a:bodyPr>
          <a:lstStyle/>
          <a:p>
            <a:r>
              <a:rPr lang="hu-HU" dirty="0" smtClean="0"/>
              <a:t>SOI jelenléte</a:t>
            </a:r>
          </a:p>
          <a:p>
            <a:r>
              <a:rPr lang="hu-HU" dirty="0" smtClean="0"/>
              <a:t>Spinek elmászkálnak</a:t>
            </a:r>
          </a:p>
          <a:p>
            <a:r>
              <a:rPr lang="hu-HU" dirty="0" smtClean="0"/>
              <a:t>Időtükrözés: pontosan ellentétes mozgás a Bloch-gömbön</a:t>
            </a:r>
          </a:p>
          <a:p>
            <a:endParaRPr lang="hu-H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3E32F-40C5-44DE-9265-F88DF6D34566}" type="datetime1">
              <a:rPr lang="hu-HU" smtClean="0"/>
              <a:pPr/>
              <a:t>2013.04.26.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Magnetotranszport InAs szálakban</a:t>
            </a: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6CEB2-449B-4A13-8553-100416858653}" type="slidenum">
              <a:rPr lang="hu-HU" smtClean="0"/>
              <a:pPr/>
              <a:t>5</a:t>
            </a:fld>
            <a:endParaRPr lang="hu-HU"/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75097" y="1196752"/>
            <a:ext cx="3768903" cy="3208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3356992"/>
            <a:ext cx="2606225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Vezetőképesség-járulékok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WL</a:t>
            </a:r>
          </a:p>
          <a:p>
            <a:r>
              <a:rPr lang="hu-HU" dirty="0" smtClean="0"/>
              <a:t>WAL</a:t>
            </a:r>
          </a:p>
          <a:p>
            <a:r>
              <a:rPr lang="hu-HU" dirty="0" smtClean="0"/>
              <a:t>UCF – univerzális vezetőképesség-fluktuációk</a:t>
            </a:r>
            <a:r>
              <a:rPr lang="hu-HU" smtClean="0"/>
              <a:t>, </a:t>
            </a:r>
            <a:br>
              <a:rPr lang="hu-HU" smtClean="0"/>
            </a:br>
            <a:r>
              <a:rPr lang="hu-HU" smtClean="0"/>
              <a:t>20K alatt</a:t>
            </a:r>
            <a:endParaRPr lang="hu-H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3E32F-40C5-44DE-9265-F88DF6D34566}" type="datetime1">
              <a:rPr lang="hu-HU" smtClean="0"/>
              <a:pPr/>
              <a:t>2013.04.26.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Magnetotranszport InAs szálakban</a:t>
            </a: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6CEB2-449B-4A13-8553-100416858653}" type="slidenum">
              <a:rPr lang="hu-HU" smtClean="0"/>
              <a:pPr/>
              <a:t>6</a:t>
            </a:fld>
            <a:endParaRPr lang="hu-H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Spin relaxation in InAs </a:t>
            </a:r>
            <a:r>
              <a:rPr lang="en-US" dirty="0" err="1" smtClean="0"/>
              <a:t>nanowires</a:t>
            </a:r>
            <a:r>
              <a:rPr lang="en-US" dirty="0" smtClean="0"/>
              <a:t> studied by tunable weak </a:t>
            </a:r>
            <a:r>
              <a:rPr lang="en-US" dirty="0" err="1" smtClean="0"/>
              <a:t>antilocalization</a:t>
            </a:r>
            <a:endParaRPr lang="hu-H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3E32F-40C5-44DE-9265-F88DF6D34566}" type="datetime1">
              <a:rPr lang="hu-HU" smtClean="0"/>
              <a:pPr/>
              <a:t>2013.04.26.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Magnetotranszport InAs szálakban</a:t>
            </a: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6CEB2-449B-4A13-8553-100416858653}" type="slidenum">
              <a:rPr lang="hu-HU" smtClean="0"/>
              <a:pPr/>
              <a:t>7</a:t>
            </a:fld>
            <a:endParaRPr lang="hu-HU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7663" y="1571625"/>
            <a:ext cx="8448675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Mérési elrendezés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60nm X 2</a:t>
            </a:r>
            <a:r>
              <a:rPr lang="fr-FR" dirty="0" smtClean="0"/>
              <a:t>µm</a:t>
            </a:r>
            <a:r>
              <a:rPr lang="hu-HU" dirty="0" smtClean="0"/>
              <a:t> InAs</a:t>
            </a:r>
          </a:p>
          <a:p>
            <a:r>
              <a:rPr lang="hu-HU" dirty="0" smtClean="0"/>
              <a:t>45 szál párhuzamosan kapcsolva</a:t>
            </a:r>
          </a:p>
          <a:p>
            <a:r>
              <a:rPr lang="hu-HU" dirty="0" smtClean="0"/>
              <a:t>1,2</a:t>
            </a:r>
            <a:r>
              <a:rPr lang="fr-FR" dirty="0" smtClean="0"/>
              <a:t>µm</a:t>
            </a:r>
            <a:r>
              <a:rPr lang="hu-HU" dirty="0" smtClean="0"/>
              <a:t> kontaktusok, no annealing, anyag?</a:t>
            </a:r>
          </a:p>
          <a:p>
            <a:endParaRPr lang="hu-H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3E32F-40C5-44DE-9265-F88DF6D34566}" type="datetime1">
              <a:rPr lang="hu-HU" smtClean="0"/>
              <a:pPr/>
              <a:t>2013.04.26.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Magnetotranszport InAs szálakban</a:t>
            </a: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6CEB2-449B-4A13-8553-100416858653}" type="slidenum">
              <a:rPr lang="hu-HU" smtClean="0"/>
              <a:pPr/>
              <a:t>8</a:t>
            </a:fld>
            <a:endParaRPr lang="hu-HU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3212976"/>
            <a:ext cx="3081722" cy="2641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Közvetlen mérések</a:t>
            </a:r>
            <a:endParaRPr lang="hu-H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3E32F-40C5-44DE-9265-F88DF6D34566}" type="datetime1">
              <a:rPr lang="hu-HU" smtClean="0"/>
              <a:pPr/>
              <a:t>2013.04.26.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Magnetotranszport InAs szálakban</a:t>
            </a: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6CEB2-449B-4A13-8553-100416858653}" type="slidenum">
              <a:rPr lang="hu-HU" smtClean="0"/>
              <a:pPr/>
              <a:t>9</a:t>
            </a:fld>
            <a:endParaRPr lang="hu-HU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484784"/>
            <a:ext cx="3782699" cy="4775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412776"/>
            <a:ext cx="4197243" cy="2586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resentation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 template</Template>
  <TotalTime>631</TotalTime>
  <Words>485</Words>
  <Application>Microsoft Office PowerPoint</Application>
  <PresentationFormat>On-screen Show (4:3)</PresentationFormat>
  <Paragraphs>143</Paragraphs>
  <Slides>24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presentation template</vt:lpstr>
      <vt:lpstr>Magnetotranszport InAs nanoszálakban</vt:lpstr>
      <vt:lpstr>Tartalom</vt:lpstr>
      <vt:lpstr>Spin-pálya kölcsönhatás</vt:lpstr>
      <vt:lpstr>Gyenge lokalizáció (WL)</vt:lpstr>
      <vt:lpstr>Gyenge anitlokalizáció (WAL)</vt:lpstr>
      <vt:lpstr>Vezetőképesség-járulékok</vt:lpstr>
      <vt:lpstr>Spin relaxation in InAs nanowires studied by tunable weak antilocalization</vt:lpstr>
      <vt:lpstr>Mérési elrendezés</vt:lpstr>
      <vt:lpstr>Közvetlen mérések</vt:lpstr>
      <vt:lpstr>Modellek</vt:lpstr>
      <vt:lpstr>Koherenciahosszok</vt:lpstr>
      <vt:lpstr>Hőmérsékletfüggés</vt:lpstr>
      <vt:lpstr>Suppression of weak antilocalization in InAs nanowires</vt:lpstr>
      <vt:lpstr>Mérési elrendezés</vt:lpstr>
      <vt:lpstr>Adatfeldolgozás</vt:lpstr>
      <vt:lpstr>Átmérőfüggés</vt:lpstr>
      <vt:lpstr>Rashba-kölcsönhatás</vt:lpstr>
      <vt:lpstr>Strong Tuning of Rashba Spin−Orbit Interaction in Single InAs Nanowires</vt:lpstr>
      <vt:lpstr>Strong Tuning of Rashba Spin−Orbit Interaction in Single InAs Nanowires</vt:lpstr>
      <vt:lpstr>Mintakészítés</vt:lpstr>
      <vt:lpstr>Mérések</vt:lpstr>
      <vt:lpstr>Slide 22</vt:lpstr>
      <vt:lpstr>Relaxációs idők</vt:lpstr>
      <vt:lpstr>Köszönöm a figyelmet!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Magnetotranszport InAs nanoszálakban</dc:title>
  <dc:creator>Balint FULOP</dc:creator>
  <cp:lastModifiedBy>Balint FULOP</cp:lastModifiedBy>
  <cp:revision>9</cp:revision>
  <dcterms:created xsi:type="dcterms:W3CDTF">2013-04-04T18:46:06Z</dcterms:created>
  <dcterms:modified xsi:type="dcterms:W3CDTF">2013-04-26T15:24:36Z</dcterms:modified>
</cp:coreProperties>
</file>