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2" r:id="rId14"/>
    <p:sldId id="263" r:id="rId15"/>
    <p:sldId id="260" r:id="rId16"/>
    <p:sldId id="27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283" autoAdjust="0"/>
  </p:normalViewPr>
  <p:slideViewPr>
    <p:cSldViewPr>
      <p:cViewPr>
        <p:scale>
          <a:sx n="66" d="100"/>
          <a:sy n="66" d="100"/>
        </p:scale>
        <p:origin x="-170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58C72-4543-43AF-A71C-47F41BDFAB4B}" type="datetimeFigureOut">
              <a:rPr lang="hu-HU" smtClean="0"/>
              <a:pPr/>
              <a:t>2014.03.24.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73D84-61DD-432F-ADDC-1F460C29719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Nézzük a papírt!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73D84-61DD-432F-ADDC-1F460C29719F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Industrial!</a:t>
            </a:r>
          </a:p>
          <a:p>
            <a:r>
              <a:rPr lang="hu-HU" dirty="0" smtClean="0"/>
              <a:t>Cikk</a:t>
            </a:r>
            <a:r>
              <a:rPr lang="hu-HU" baseline="0" dirty="0" smtClean="0"/>
              <a:t> papírja: science/ Little evolutionary steps, p4 alja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73D84-61DD-432F-ADDC-1F460C29719F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Mu = 500 000 &lt;20K,</a:t>
            </a:r>
            <a:r>
              <a:rPr lang="hu-HU" baseline="0" dirty="0" smtClean="0"/>
              <a:t> = 150 000 @RT</a:t>
            </a:r>
            <a:endParaRPr lang="hu-HU" dirty="0" smtClean="0"/>
          </a:p>
          <a:p>
            <a:r>
              <a:rPr lang="hu-HU" dirty="0" smtClean="0"/>
              <a:t>Charge</a:t>
            </a:r>
            <a:r>
              <a:rPr lang="hu-HU" baseline="0" dirty="0" smtClean="0"/>
              <a:t> inhomogeneity is 10x more than in hBN, 100u2 bubble-free areas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73D84-61DD-432F-ADDC-1F460C29719F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MoS2, WS2: 1.5eV bandgap + doping = nem jó (accu). B, c: mu_fe = 60 000 large</a:t>
            </a:r>
            <a:r>
              <a:rPr lang="hu-HU" baseline="0" dirty="0" smtClean="0"/>
              <a:t> angle limited</a:t>
            </a:r>
            <a:r>
              <a:rPr lang="hu-HU" dirty="0" smtClean="0"/>
              <a:t>. 8T: felhasasd a spin, SdHO@0.5T--&gt;</a:t>
            </a:r>
            <a:r>
              <a:rPr lang="hu-HU" baseline="0" dirty="0" smtClean="0"/>
              <a:t> mu_q=20 000, small-angle sens. Capacitor: no etching  or electric contacts.</a:t>
            </a:r>
          </a:p>
          <a:p>
            <a:r>
              <a:rPr lang="hu-HU" baseline="0" dirty="0" smtClean="0"/>
              <a:t>C,f: asymmetric behaviour: charge induced by Efield into MoS2 (Ds(Vg))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73D84-61DD-432F-ADDC-1F460C29719F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Mu ~ 1e3. Hidrofil- hidrofób!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73D84-61DD-432F-ADDC-1F460C29719F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Papíron! Doping.</a:t>
            </a:r>
          </a:p>
          <a:p>
            <a:r>
              <a:rPr lang="hu-HU" dirty="0" smtClean="0"/>
              <a:t>No dry-peel</a:t>
            </a:r>
            <a:r>
              <a:rPr lang="hu-HU" baseline="0" dirty="0" smtClean="0"/>
              <a:t> transfer! Weaker adhesion due to intercalating water.</a:t>
            </a:r>
          </a:p>
          <a:p>
            <a:r>
              <a:rPr lang="hu-HU" baseline="0" dirty="0" smtClean="0"/>
              <a:t>300K annealing – higher wuality expected but above 150 it degrades.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73D84-61DD-432F-ADDC-1F460C29719F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DBCF-26C5-4F42-8325-9ADF4F7E7F77}" type="datetime1">
              <a:rPr lang="hu-HU" smtClean="0"/>
              <a:t>2014.03.24.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2902-C5A1-4CF4-9F51-E297E44B72DF}" type="datetime1">
              <a:rPr lang="hu-HU" smtClean="0"/>
              <a:t>2014.03.24.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04B8-B41C-40C7-AF2C-8503664129CD}" type="datetime1">
              <a:rPr lang="hu-HU" smtClean="0"/>
              <a:t>2014.03.24.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3C2-A68E-44C0-BAA6-D3195326F53E}" type="datetime1">
              <a:rPr lang="hu-HU" smtClean="0"/>
              <a:t>2014.03.24.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1DB0-BA10-4726-AD79-3CCE9330C13C}" type="datetime1">
              <a:rPr lang="hu-HU" smtClean="0"/>
              <a:t>2014.03.24.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BFFC-4D44-4326-84F6-CD88133A6780}" type="datetime1">
              <a:rPr lang="hu-HU" smtClean="0"/>
              <a:t>2014.03.24.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C38F-2CB2-4767-A28A-FE7CEC92EF1B}" type="datetime1">
              <a:rPr lang="hu-HU" smtClean="0"/>
              <a:t>2014.03.24.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731B-26DE-4A71-A9C1-5216E28B08FC}" type="datetime1">
              <a:rPr lang="hu-HU" smtClean="0"/>
              <a:t>2014.03.24.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559B-079F-45A8-8497-47CEFA421245}" type="datetime1">
              <a:rPr lang="hu-HU" smtClean="0"/>
              <a:t>2014.03.24.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1DCD-D967-4EDD-B438-422651D73FB5}" type="datetime1">
              <a:rPr lang="hu-HU" smtClean="0"/>
              <a:t>2014.03.24.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C4AD-2FF8-4CB2-BEEB-E4A9A06E7C79}" type="datetime1">
              <a:rPr lang="hu-HU" smtClean="0"/>
              <a:t>2014.03.24.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45484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</a:t>
            </a:r>
            <a:r>
              <a:rPr lang="en-US" dirty="0" smtClean="0"/>
              <a:t>Master</a:t>
            </a:r>
            <a:r>
              <a:rPr lang="hu-HU" dirty="0" smtClean="0"/>
              <a:t> </a:t>
            </a:r>
            <a:r>
              <a:rPr lang="en-US" dirty="0" smtClean="0"/>
              <a:t>title </a:t>
            </a:r>
            <a:r>
              <a:rPr lang="en-US" dirty="0" smtClean="0"/>
              <a:t>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642918"/>
            <a:ext cx="8784976" cy="5666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022BD-D2D1-4DAC-9FD8-74C558F2758A}" type="datetime1">
              <a:rPr lang="hu-HU" smtClean="0"/>
              <a:t>2014.03.24.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492875"/>
            <a:ext cx="4248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Van der Waals heterostructures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6CEB2-449B-4A13-8553-100416858653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6525344"/>
            <a:ext cx="9144000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alibri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hu-HU" dirty="0" smtClean="0"/>
              <a:t>Van der Waals heterostructures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2000240"/>
            <a:ext cx="6400800" cy="1752600"/>
          </a:xfrm>
        </p:spPr>
        <p:txBody>
          <a:bodyPr/>
          <a:lstStyle/>
          <a:p>
            <a:pPr algn="l"/>
            <a:r>
              <a:rPr lang="hu-HU" dirty="0" smtClean="0"/>
              <a:t>BME nanoseminar</a:t>
            </a:r>
          </a:p>
          <a:p>
            <a:pPr algn="l"/>
            <a:r>
              <a:rPr lang="hu-HU" dirty="0" smtClean="0"/>
              <a:t>2014.03.24.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6FDB-BDDF-46F9-97C3-8C772C0A7B60}" type="datetime1">
              <a:rPr lang="hu-HU" smtClean="0"/>
              <a:t>2014.03.24.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1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Van der Waals heterostructures</a:t>
            </a:r>
            <a:endParaRPr lang="hu-HU" dirty="0"/>
          </a:p>
        </p:txBody>
      </p:sp>
      <p:pic>
        <p:nvPicPr>
          <p:cNvPr id="9218" name="Picture 2" descr="E:\Balint\funny\Trollgraphe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071678"/>
            <a:ext cx="3857628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WS2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3C2-A68E-44C0-BAA6-D3195326F53E}" type="datetime1">
              <a:rPr lang="hu-HU" smtClean="0"/>
              <a:t>2014.03.25.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12290" name="Picture 2" descr="E:\Balint\BME\MSc\Nanoszem\s10ea\kepek\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5973762" cy="3206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3929066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No asymmetry in Landau fans</a:t>
            </a:r>
          </a:p>
          <a:p>
            <a:r>
              <a:rPr lang="hu-HU" dirty="0" smtClean="0"/>
              <a:t>No steps in Ctot</a:t>
            </a:r>
          </a:p>
          <a:p>
            <a:r>
              <a:rPr lang="hu-HU" dirty="0" smtClean="0"/>
              <a:t>Insulating / undpoed crystal – increased Schottky barrier and reduced coupling to graphene.</a:t>
            </a:r>
          </a:p>
          <a:p>
            <a:r>
              <a:rPr lang="hu-HU" dirty="0" smtClean="0"/>
              <a:t>SOI is present due to heavy atoms (positive magnetoresistance in small B), but no spin-orbit gap - negligible (&lt;20meV even for WS2).</a:t>
            </a:r>
            <a:endParaRPr lang="hu-HU" dirty="0"/>
          </a:p>
        </p:txBody>
      </p:sp>
      <p:sp>
        <p:nvSpPr>
          <p:cNvPr id="9" name="Rectangle 8"/>
          <p:cNvSpPr/>
          <p:nvPr/>
        </p:nvSpPr>
        <p:spPr>
          <a:xfrm>
            <a:off x="6072198" y="928671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Capacitance spectroscopy of 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 on WS2. (a) </a:t>
            </a:r>
            <a:r>
              <a:rPr lang="en-US" sz="1200" dirty="0" err="1" smtClean="0"/>
              <a:t>Ctot</a:t>
            </a:r>
            <a:r>
              <a:rPr lang="en-US" sz="1200" dirty="0" smtClean="0"/>
              <a:t> as a function of Vg in zero </a:t>
            </a:r>
            <a:r>
              <a:rPr lang="en-US" sz="1200" dirty="0" smtClean="0"/>
              <a:t>and</a:t>
            </a:r>
            <a:r>
              <a:rPr lang="hu-HU" sz="1200" dirty="0" smtClean="0"/>
              <a:t> quantizing </a:t>
            </a:r>
            <a:r>
              <a:rPr lang="hu-HU" sz="1200" dirty="0" smtClean="0"/>
              <a:t>B. For clarity, the 12T curve is offset by 15 fF. (b) Landau fan diagram Ctot(Vg, B). Scale: wine</a:t>
            </a:r>
          </a:p>
          <a:p>
            <a:r>
              <a:rPr lang="en-US" sz="1200" dirty="0" smtClean="0"/>
              <a:t>to white 0.105 to 0.120 </a:t>
            </a:r>
            <a:r>
              <a:rPr lang="en-US" sz="1200" dirty="0" err="1" smtClean="0"/>
              <a:t>pF.</a:t>
            </a:r>
            <a:endParaRPr lang="hu-HU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Flat oxides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3C2-A68E-44C0-BAA6-D3195326F53E}" type="datetime1">
              <a:rPr lang="hu-HU" smtClean="0"/>
              <a:t>2014.03.25.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11</a:t>
            </a:fld>
            <a:endParaRPr lang="hu-HU"/>
          </a:p>
        </p:txBody>
      </p:sp>
      <p:pic>
        <p:nvPicPr>
          <p:cNvPr id="13315" name="Picture 3" descr="E:\Balint\BME\MSc\Nanoszem\s10ea\kepek\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5286412" cy="477014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429256" y="642918"/>
            <a:ext cx="3714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Capacitance spectroscopy of 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 on various atomically flat oxides at 2 K. (a) </a:t>
            </a:r>
            <a:r>
              <a:rPr lang="en-US" sz="1200" dirty="0" err="1" smtClean="0"/>
              <a:t>Ctot</a:t>
            </a:r>
            <a:r>
              <a:rPr lang="en-US" sz="1200" dirty="0" smtClean="0"/>
              <a:t> </a:t>
            </a:r>
            <a:r>
              <a:rPr lang="en-US" sz="1200" dirty="0" smtClean="0"/>
              <a:t>behavior</a:t>
            </a:r>
            <a:r>
              <a:rPr lang="hu-HU" sz="1200" dirty="0" smtClean="0"/>
              <a:t> </a:t>
            </a:r>
            <a:r>
              <a:rPr lang="en-US" sz="1200" dirty="0" smtClean="0"/>
              <a:t>for </a:t>
            </a:r>
            <a:r>
              <a:rPr lang="en-US" sz="1200" dirty="0" smtClean="0"/>
              <a:t>a 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-on-mica capacitor in different B. The onset of magneto-oscillations occurs at Bs </a:t>
            </a:r>
            <a:r>
              <a:rPr lang="hu-HU" sz="1200" dirty="0" smtClean="0"/>
              <a:t>~ </a:t>
            </a:r>
            <a:r>
              <a:rPr lang="en-US" sz="1200" dirty="0" smtClean="0"/>
              <a:t>10 </a:t>
            </a:r>
            <a:r>
              <a:rPr lang="en-US" sz="1200" dirty="0" smtClean="0"/>
              <a:t>T. (b</a:t>
            </a:r>
            <a:r>
              <a:rPr lang="en-US" sz="1200" dirty="0" smtClean="0"/>
              <a:t>)</a:t>
            </a:r>
            <a:r>
              <a:rPr lang="hu-HU" sz="1200" dirty="0" smtClean="0"/>
              <a:t> </a:t>
            </a:r>
            <a:r>
              <a:rPr lang="en-US" sz="1200" dirty="0" smtClean="0"/>
              <a:t>Same </a:t>
            </a:r>
            <a:r>
              <a:rPr lang="en-US" sz="1200" dirty="0" smtClean="0"/>
              <a:t>for 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 on BSCCO. (c) Capacitance (black curve) and conductivity </a:t>
            </a:r>
            <a:r>
              <a:rPr lang="hu-HU" sz="1200" dirty="0" smtClean="0"/>
              <a:t>rho_</a:t>
            </a:r>
            <a:r>
              <a:rPr lang="en-US" sz="1200" dirty="0" smtClean="0"/>
              <a:t>xx </a:t>
            </a:r>
            <a:r>
              <a:rPr lang="en-US" sz="1200" dirty="0" smtClean="0"/>
              <a:t>(red and blue) as </a:t>
            </a:r>
            <a:r>
              <a:rPr lang="en-US" sz="1200" dirty="0" smtClean="0"/>
              <a:t>a</a:t>
            </a:r>
            <a:r>
              <a:rPr lang="hu-HU" sz="1200" dirty="0" smtClean="0"/>
              <a:t> </a:t>
            </a:r>
            <a:r>
              <a:rPr lang="en-US" sz="1200" dirty="0" smtClean="0"/>
              <a:t>function </a:t>
            </a:r>
            <a:r>
              <a:rPr lang="en-US" sz="1200" dirty="0" smtClean="0"/>
              <a:t>of Vg for graphene-on-V2O5 devices. The high-B curve (blue) is magnified for clarity to </a:t>
            </a:r>
            <a:r>
              <a:rPr lang="en-US" sz="1200" dirty="0" smtClean="0"/>
              <a:t>reveal</a:t>
            </a:r>
            <a:r>
              <a:rPr lang="hu-HU" sz="1200" dirty="0" smtClean="0"/>
              <a:t> </a:t>
            </a:r>
            <a:r>
              <a:rPr lang="en-US" sz="1200" dirty="0" smtClean="0"/>
              <a:t>magneto-oscillations</a:t>
            </a:r>
            <a:r>
              <a:rPr lang="en-US" sz="1200" dirty="0" smtClean="0"/>
              <a:t>. The charge neutrality point is shifted to large positive voltages due to </a:t>
            </a:r>
            <a:r>
              <a:rPr lang="en-US" sz="1200" dirty="0" smtClean="0"/>
              <a:t>heavy</a:t>
            </a:r>
            <a:r>
              <a:rPr lang="hu-HU" sz="1200" dirty="0" smtClean="0"/>
              <a:t> </a:t>
            </a:r>
            <a:r>
              <a:rPr lang="en-US" sz="1200" dirty="0" smtClean="0"/>
              <a:t>doping </a:t>
            </a:r>
            <a:r>
              <a:rPr lang="en-US" sz="1200" dirty="0" smtClean="0"/>
              <a:t>by the substrate. (d) </a:t>
            </a:r>
            <a:r>
              <a:rPr lang="en-US" sz="1200" dirty="0" err="1" smtClean="0"/>
              <a:t>Ctot</a:t>
            </a:r>
            <a:r>
              <a:rPr lang="en-US" sz="1200" dirty="0" smtClean="0"/>
              <a:t> for 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 on atomically rough LiNbO3. The onset of </a:t>
            </a:r>
            <a:r>
              <a:rPr lang="hu-HU" sz="1200" dirty="0" smtClean="0"/>
              <a:t> </a:t>
            </a:r>
            <a:r>
              <a:rPr lang="en-US" sz="1200" dirty="0" smtClean="0"/>
              <a:t>magneto</a:t>
            </a:r>
            <a:r>
              <a:rPr lang="hu-HU" sz="1200" dirty="0" smtClean="0"/>
              <a:t>-</a:t>
            </a:r>
            <a:r>
              <a:rPr lang="en-US" sz="1200" dirty="0" smtClean="0"/>
              <a:t>oscillations</a:t>
            </a:r>
            <a:r>
              <a:rPr lang="hu-HU" sz="1200" dirty="0" smtClean="0"/>
              <a:t> </a:t>
            </a:r>
            <a:r>
              <a:rPr lang="en-US" sz="1200" dirty="0" smtClean="0"/>
              <a:t>occurs </a:t>
            </a:r>
            <a:r>
              <a:rPr lang="en-US" sz="1200" dirty="0" smtClean="0"/>
              <a:t>at Bs </a:t>
            </a:r>
            <a:r>
              <a:rPr lang="hu-HU" sz="1200" dirty="0" smtClean="0"/>
              <a:t>~ </a:t>
            </a:r>
            <a:r>
              <a:rPr lang="en-US" sz="1200" dirty="0" smtClean="0"/>
              <a:t>4 </a:t>
            </a:r>
            <a:r>
              <a:rPr lang="en-US" sz="1200" dirty="0" smtClean="0"/>
              <a:t>T.</a:t>
            </a:r>
            <a:endParaRPr lang="hu-HU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Surfaces of different layers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3C2-A68E-44C0-BAA6-D3195326F53E}" type="datetime1">
              <a:rPr lang="hu-HU" smtClean="0"/>
              <a:t>2014.03.25.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12</a:t>
            </a:fld>
            <a:endParaRPr lang="hu-HU"/>
          </a:p>
        </p:txBody>
      </p:sp>
      <p:pic>
        <p:nvPicPr>
          <p:cNvPr id="14338" name="Picture 2" descr="E:\Balint\BME\MSc\Nanoszem\s10ea\kepek\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642918"/>
            <a:ext cx="6626225" cy="44672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521495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AFM topology of 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 on various substrates. (a-f) 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 on </a:t>
            </a:r>
            <a:r>
              <a:rPr lang="en-US" sz="1200" dirty="0" err="1" smtClean="0"/>
              <a:t>hBN</a:t>
            </a:r>
            <a:r>
              <a:rPr lang="en-US" sz="1200" dirty="0" smtClean="0"/>
              <a:t>, MoS2, WS2, mica</a:t>
            </a:r>
            <a:r>
              <a:rPr lang="en-US" sz="1200" dirty="0" smtClean="0"/>
              <a:t>,</a:t>
            </a:r>
            <a:r>
              <a:rPr lang="hu-HU" sz="1200" dirty="0" smtClean="0"/>
              <a:t> </a:t>
            </a:r>
            <a:r>
              <a:rPr lang="en-US" sz="1200" dirty="0" smtClean="0"/>
              <a:t>BSCCO </a:t>
            </a:r>
            <a:r>
              <a:rPr lang="en-US" sz="1200" dirty="0" smtClean="0"/>
              <a:t>and V2O5. All scan sizes: 15 </a:t>
            </a:r>
            <a:r>
              <a:rPr lang="en-US" sz="1200" dirty="0" err="1" smtClean="0"/>
              <a:t>μm</a:t>
            </a:r>
            <a:r>
              <a:rPr lang="en-US" sz="1200" dirty="0" smtClean="0"/>
              <a:t> × 15 </a:t>
            </a:r>
            <a:r>
              <a:rPr lang="en-US" sz="1200" dirty="0" err="1" smtClean="0"/>
              <a:t>μm</a:t>
            </a:r>
            <a:r>
              <a:rPr lang="en-US" sz="1200" dirty="0" smtClean="0"/>
              <a:t>. Scale: black to white, 5.5 nm. The yellow dashed </a:t>
            </a:r>
            <a:r>
              <a:rPr lang="en-US" sz="1200" dirty="0" smtClean="0"/>
              <a:t>curves</a:t>
            </a:r>
            <a:r>
              <a:rPr lang="hu-HU" sz="1200" dirty="0" smtClean="0"/>
              <a:t> </a:t>
            </a:r>
            <a:r>
              <a:rPr lang="en-US" sz="1200" dirty="0" smtClean="0"/>
              <a:t>highlight </a:t>
            </a:r>
            <a:r>
              <a:rPr lang="en-US" sz="1200" dirty="0" smtClean="0"/>
              <a:t>edges of 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 flakes. Insets: 1.5 </a:t>
            </a:r>
            <a:r>
              <a:rPr lang="en-US" sz="1200" dirty="0" err="1" smtClean="0"/>
              <a:t>μm</a:t>
            </a:r>
            <a:r>
              <a:rPr lang="en-US" sz="1200" dirty="0" smtClean="0"/>
              <a:t> × 1.5 </a:t>
            </a:r>
            <a:r>
              <a:rPr lang="en-US" sz="1200" dirty="0" err="1" smtClean="0"/>
              <a:t>μm</a:t>
            </a:r>
            <a:r>
              <a:rPr lang="en-US" sz="1200" dirty="0" smtClean="0"/>
              <a:t>; black to white, 4 nm. Due to self-cleansing </a:t>
            </a:r>
            <a:r>
              <a:rPr lang="en-US" sz="1200" dirty="0" smtClean="0"/>
              <a:t>for</a:t>
            </a:r>
            <a:r>
              <a:rPr lang="hu-HU" sz="1200" dirty="0" smtClean="0"/>
              <a:t> 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 </a:t>
            </a:r>
            <a:r>
              <a:rPr lang="en-US" sz="1200" dirty="0" smtClean="0"/>
              <a:t>on </a:t>
            </a:r>
            <a:r>
              <a:rPr lang="en-US" sz="1200" dirty="0" err="1" smtClean="0"/>
              <a:t>hBN</a:t>
            </a:r>
            <a:r>
              <a:rPr lang="en-US" sz="1200" dirty="0" smtClean="0"/>
              <a:t>, MoS2 and WS2, hydrocarbon contamination is aggregated into bubbles seen in (a-c) </a:t>
            </a:r>
            <a:r>
              <a:rPr lang="en-US" sz="1200" dirty="0" smtClean="0"/>
              <a:t>as</a:t>
            </a:r>
            <a:r>
              <a:rPr lang="hu-HU" sz="1200" dirty="0" smtClean="0"/>
              <a:t> </a:t>
            </a:r>
            <a:r>
              <a:rPr lang="en-US" sz="1200" dirty="0" smtClean="0"/>
              <a:t>bright </a:t>
            </a:r>
            <a:r>
              <a:rPr lang="en-US" sz="1200" dirty="0" smtClean="0"/>
              <a:t>spots connected by 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 wrinkles. The submicron-scale structures seen in the insets for (</a:t>
            </a:r>
            <a:r>
              <a:rPr lang="en-US" sz="1200" dirty="0" err="1" smtClean="0"/>
              <a:t>d,f</a:t>
            </a:r>
            <a:r>
              <a:rPr lang="en-US" sz="1200" dirty="0" smtClean="0"/>
              <a:t>)</a:t>
            </a:r>
            <a:r>
              <a:rPr lang="hu-HU" sz="1200" dirty="0" smtClean="0"/>
              <a:t> </a:t>
            </a:r>
            <a:r>
              <a:rPr lang="en-US" sz="1200" dirty="0" smtClean="0"/>
              <a:t>are </a:t>
            </a:r>
            <a:r>
              <a:rPr lang="en-US" sz="1200" dirty="0" smtClean="0"/>
              <a:t>probably due to a few </a:t>
            </a:r>
            <a:r>
              <a:rPr lang="en-US" sz="1200" dirty="0" err="1" smtClean="0"/>
              <a:t>monolayers</a:t>
            </a:r>
            <a:r>
              <a:rPr lang="en-US" sz="1200" dirty="0" smtClean="0"/>
              <a:t> of captured water.14-16 The small bright dots in (d-f) are a </a:t>
            </a:r>
            <a:r>
              <a:rPr lang="en-US" sz="1200" dirty="0" smtClean="0"/>
              <a:t>residue</a:t>
            </a:r>
            <a:r>
              <a:rPr lang="hu-HU" sz="1200" dirty="0" smtClean="0"/>
              <a:t> </a:t>
            </a:r>
            <a:r>
              <a:rPr lang="en-US" sz="1200" dirty="0" smtClean="0"/>
              <a:t>that </a:t>
            </a:r>
            <a:r>
              <a:rPr lang="en-US" sz="1200" dirty="0" smtClean="0"/>
              <a:t>is due to the use of acetone to dissolve PMMA at the final stage and is not at the 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 interface.</a:t>
            </a:r>
            <a:endParaRPr lang="hu-HU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3C2-A68E-44C0-BAA6-D3195326F53E}" type="datetime1">
              <a:rPr lang="hu-HU" smtClean="0"/>
              <a:t>2014.03.25.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13</a:t>
            </a:fld>
            <a:endParaRPr lang="hu-HU"/>
          </a:p>
        </p:txBody>
      </p:sp>
      <p:pic>
        <p:nvPicPr>
          <p:cNvPr id="5122" name="Picture 2" descr="E:\Balint\BME\MSc\Nanoszem\s10ea\kepek\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80325" cy="2786062"/>
          </a:xfrm>
          <a:prstGeom prst="rect">
            <a:avLst/>
          </a:prstGeom>
          <a:noFill/>
        </p:spPr>
      </p:pic>
      <p:pic>
        <p:nvPicPr>
          <p:cNvPr id="5123" name="Picture 3" descr="E:\Balint\BME\MSc\Nanoszem\s10ea\kepek\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6577012" cy="3779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hBN-G-hBN polymer-free layer assembly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3C2-A68E-44C0-BAA6-D3195326F53E}" type="datetime1">
              <a:rPr lang="hu-HU" smtClean="0"/>
              <a:t>2014.03.25.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14</a:t>
            </a:fld>
            <a:endParaRPr lang="hu-HU"/>
          </a:p>
        </p:txBody>
      </p:sp>
      <p:pic>
        <p:nvPicPr>
          <p:cNvPr id="6146" name="Picture 2" descr="E:\Balint\BME\MSc\Nanoszem\s10ea\kepek\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6394450" cy="451008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5143512"/>
            <a:ext cx="6286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(A) Schematic of the van </a:t>
            </a:r>
            <a:r>
              <a:rPr lang="en-US" sz="1200" dirty="0" err="1" smtClean="0"/>
              <a:t>der</a:t>
            </a:r>
            <a:r>
              <a:rPr lang="en-US" sz="1200" dirty="0" smtClean="0"/>
              <a:t> Waals technique for </a:t>
            </a:r>
            <a:r>
              <a:rPr lang="en-US" sz="1200" dirty="0" smtClean="0"/>
              <a:t>polymer</a:t>
            </a:r>
            <a:r>
              <a:rPr lang="hu-HU" sz="1200" dirty="0" smtClean="0"/>
              <a:t>-</a:t>
            </a:r>
            <a:r>
              <a:rPr lang="en-US" sz="1200" dirty="0" smtClean="0"/>
              <a:t>free</a:t>
            </a:r>
            <a:r>
              <a:rPr lang="hu-HU" sz="1200" dirty="0" smtClean="0"/>
              <a:t> </a:t>
            </a:r>
            <a:r>
              <a:rPr lang="en-US" sz="1200" dirty="0" smtClean="0"/>
              <a:t>assembly </a:t>
            </a:r>
            <a:r>
              <a:rPr lang="en-US" sz="1200" dirty="0" smtClean="0"/>
              <a:t>of layered materials. (B) Optical image of a multilayered </a:t>
            </a:r>
            <a:r>
              <a:rPr lang="en-US" sz="1200" dirty="0" err="1" smtClean="0"/>
              <a:t>heterostructure</a:t>
            </a:r>
            <a:r>
              <a:rPr lang="en-US" sz="1200" dirty="0" smtClean="0"/>
              <a:t> </a:t>
            </a:r>
            <a:r>
              <a:rPr lang="en-US" sz="1200" dirty="0" smtClean="0"/>
              <a:t>using </a:t>
            </a:r>
            <a:r>
              <a:rPr lang="en-US" sz="1200" dirty="0" smtClean="0"/>
              <a:t>the</a:t>
            </a:r>
            <a:r>
              <a:rPr lang="hu-HU" sz="1200" dirty="0" smtClean="0"/>
              <a:t> </a:t>
            </a:r>
            <a:r>
              <a:rPr lang="en-US" sz="1200" dirty="0" smtClean="0"/>
              <a:t>process </a:t>
            </a:r>
            <a:r>
              <a:rPr lang="en-US" sz="1200" dirty="0" smtClean="0"/>
              <a:t>illustrated in (A). (C) AFM image of a large-area encapsulated 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 layer showing that </a:t>
            </a:r>
            <a:r>
              <a:rPr lang="en-US" sz="1200" dirty="0" smtClean="0"/>
              <a:t>it</a:t>
            </a:r>
            <a:r>
              <a:rPr lang="hu-HU" sz="1200" dirty="0" smtClean="0"/>
              <a:t> </a:t>
            </a:r>
            <a:r>
              <a:rPr lang="en-US" sz="1200" dirty="0" smtClean="0"/>
              <a:t>is </a:t>
            </a:r>
            <a:r>
              <a:rPr lang="en-US" sz="1200" dirty="0" smtClean="0"/>
              <a:t>pristine and completely free of wrinkles or bubbles except at its boundary. (D) High-resolution </a:t>
            </a:r>
            <a:r>
              <a:rPr lang="en-US" sz="1200" dirty="0" smtClean="0"/>
              <a:t>cross</a:t>
            </a:r>
            <a:r>
              <a:rPr lang="hu-HU" sz="1200" dirty="0" smtClean="0"/>
              <a:t>-</a:t>
            </a:r>
            <a:r>
              <a:rPr lang="en-US" sz="1200" dirty="0" smtClean="0"/>
              <a:t>section</a:t>
            </a:r>
            <a:r>
              <a:rPr lang="hu-HU" sz="1200" dirty="0" smtClean="0"/>
              <a:t> </a:t>
            </a:r>
            <a:r>
              <a:rPr lang="en-US" sz="1200" dirty="0" smtClean="0"/>
              <a:t>ADF-STEM </a:t>
            </a:r>
            <a:r>
              <a:rPr lang="en-US" sz="1200" dirty="0" smtClean="0"/>
              <a:t>image of the device in (C). The BN-G-BN interface is found to be pristine and free </a:t>
            </a:r>
            <a:r>
              <a:rPr lang="en-US" sz="1200" dirty="0" smtClean="0"/>
              <a:t>of</a:t>
            </a:r>
            <a:r>
              <a:rPr lang="hu-HU" sz="1200" dirty="0" smtClean="0"/>
              <a:t> </a:t>
            </a:r>
            <a:r>
              <a:rPr lang="en-US" sz="1200" dirty="0" smtClean="0"/>
              <a:t>any </a:t>
            </a:r>
            <a:r>
              <a:rPr lang="en-US" sz="1200" dirty="0" smtClean="0"/>
              <a:t>impurities down to the atomic scale.</a:t>
            </a:r>
            <a:endParaRPr lang="hu-HU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Edge-contact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3C2-A68E-44C0-BAA6-D3195326F53E}" type="datetime1">
              <a:rPr lang="hu-HU" smtClean="0"/>
              <a:t>2014.03.25.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15</a:t>
            </a:fld>
            <a:endParaRPr lang="hu-H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642917"/>
            <a:ext cx="5786446" cy="583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642918"/>
            <a:ext cx="32146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(A) Schematic of the </a:t>
            </a:r>
            <a:r>
              <a:rPr lang="en-US" sz="1200" dirty="0" err="1" smtClean="0"/>
              <a:t>edgecontact</a:t>
            </a:r>
            <a:r>
              <a:rPr lang="hu-HU" sz="1200" dirty="0" smtClean="0"/>
              <a:t> fabrication </a:t>
            </a:r>
            <a:r>
              <a:rPr lang="hu-HU" sz="1200" dirty="0" smtClean="0"/>
              <a:t>process. (B) </a:t>
            </a:r>
            <a:r>
              <a:rPr lang="hu-HU" sz="1200" dirty="0" smtClean="0"/>
              <a:t>High-resolution </a:t>
            </a:r>
            <a:r>
              <a:rPr lang="en-US" sz="1200" dirty="0" smtClean="0"/>
              <a:t>bright-field </a:t>
            </a:r>
            <a:r>
              <a:rPr lang="en-US" sz="1200" dirty="0" smtClean="0"/>
              <a:t>STEM image showing details of the </a:t>
            </a:r>
            <a:r>
              <a:rPr lang="en-US" sz="1200" dirty="0" err="1" smtClean="0"/>
              <a:t>edgecontact</a:t>
            </a:r>
            <a:r>
              <a:rPr lang="hu-HU" sz="1200" dirty="0" smtClean="0"/>
              <a:t> </a:t>
            </a:r>
            <a:r>
              <a:rPr lang="en-US" sz="1200" dirty="0" smtClean="0"/>
              <a:t>geometry</a:t>
            </a:r>
            <a:r>
              <a:rPr lang="en-US" sz="1200" dirty="0" smtClean="0"/>
              <a:t>. The expanded region shows </a:t>
            </a:r>
            <a:r>
              <a:rPr lang="en-US" sz="1200" dirty="0" smtClean="0"/>
              <a:t>a</a:t>
            </a:r>
            <a:r>
              <a:rPr lang="hu-HU" sz="1200" dirty="0" smtClean="0"/>
              <a:t> </a:t>
            </a:r>
            <a:r>
              <a:rPr lang="en-US" sz="1200" dirty="0" smtClean="0"/>
              <a:t>magnified </a:t>
            </a:r>
            <a:r>
              <a:rPr lang="en-US" sz="1200" dirty="0" smtClean="0"/>
              <a:t>false-color EELS map (fig. S6) of the </a:t>
            </a:r>
            <a:r>
              <a:rPr lang="en-US" sz="1200" dirty="0" smtClean="0"/>
              <a:t>interface</a:t>
            </a:r>
            <a:r>
              <a:rPr lang="hu-HU" sz="1200" dirty="0" smtClean="0"/>
              <a:t> </a:t>
            </a:r>
            <a:r>
              <a:rPr lang="en-US" sz="1200" dirty="0" smtClean="0"/>
              <a:t>between </a:t>
            </a:r>
            <a:r>
              <a:rPr lang="en-US" sz="1200" dirty="0" smtClean="0"/>
              <a:t>the 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 edge and metal lead. (C</a:t>
            </a:r>
            <a:r>
              <a:rPr lang="en-US" sz="1200" dirty="0" smtClean="0"/>
              <a:t>)</a:t>
            </a:r>
            <a:r>
              <a:rPr lang="hu-HU" sz="1200" dirty="0" smtClean="0"/>
              <a:t> </a:t>
            </a:r>
            <a:r>
              <a:rPr lang="en-US" sz="1200" dirty="0" smtClean="0"/>
              <a:t>Two-terminal </a:t>
            </a:r>
            <a:r>
              <a:rPr lang="en-US" sz="1200" dirty="0" smtClean="0"/>
              <a:t>resistance versus channel length </a:t>
            </a:r>
            <a:r>
              <a:rPr lang="en-US" sz="1200" dirty="0" smtClean="0"/>
              <a:t>at</a:t>
            </a:r>
            <a:r>
              <a:rPr lang="hu-HU" sz="1200" dirty="0" smtClean="0"/>
              <a:t> </a:t>
            </a:r>
            <a:r>
              <a:rPr lang="en-US" sz="1200" dirty="0" smtClean="0"/>
              <a:t>fixed </a:t>
            </a:r>
            <a:r>
              <a:rPr lang="en-US" sz="1200" dirty="0" smtClean="0"/>
              <a:t>density, measured from a single 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 </a:t>
            </a:r>
            <a:r>
              <a:rPr lang="en-US" sz="1200" dirty="0" smtClean="0"/>
              <a:t>device</a:t>
            </a:r>
            <a:r>
              <a:rPr lang="hu-HU" sz="1200" dirty="0" smtClean="0"/>
              <a:t> </a:t>
            </a:r>
            <a:r>
              <a:rPr lang="en-US" sz="1200" dirty="0" smtClean="0"/>
              <a:t>in </a:t>
            </a:r>
            <a:r>
              <a:rPr lang="en-US" sz="1200" dirty="0" smtClean="0"/>
              <a:t>the TLM geometry. Solid line is a linear fit </a:t>
            </a:r>
            <a:r>
              <a:rPr lang="en-US" sz="1200" dirty="0" smtClean="0"/>
              <a:t>to</a:t>
            </a:r>
            <a:r>
              <a:rPr lang="hu-HU" sz="1200" dirty="0" smtClean="0"/>
              <a:t> </a:t>
            </a:r>
            <a:r>
              <a:rPr lang="en-US" sz="1200" dirty="0" smtClean="0"/>
              <a:t>the </a:t>
            </a:r>
            <a:r>
              <a:rPr lang="en-US" sz="1200" dirty="0" smtClean="0"/>
              <a:t>data. Inset shows an optical image of a </a:t>
            </a:r>
            <a:r>
              <a:rPr lang="en-US" sz="1200" dirty="0" smtClean="0"/>
              <a:t>TLM</a:t>
            </a:r>
            <a:r>
              <a:rPr lang="hu-HU" sz="1200" dirty="0" smtClean="0"/>
              <a:t> </a:t>
            </a:r>
            <a:r>
              <a:rPr lang="en-US" sz="1200" dirty="0" smtClean="0"/>
              <a:t>device </a:t>
            </a:r>
            <a:r>
              <a:rPr lang="en-US" sz="1200" dirty="0" smtClean="0"/>
              <a:t>with edge-contacts. (D) Contact </a:t>
            </a:r>
            <a:r>
              <a:rPr lang="en-US" sz="1200" dirty="0" smtClean="0"/>
              <a:t>resistance</a:t>
            </a:r>
            <a:r>
              <a:rPr lang="hu-HU" sz="1200" dirty="0" smtClean="0"/>
              <a:t> </a:t>
            </a:r>
            <a:r>
              <a:rPr lang="en-US" sz="1200" dirty="0" smtClean="0"/>
              <a:t>calculated </a:t>
            </a:r>
            <a:r>
              <a:rPr lang="en-US" sz="1200" dirty="0" smtClean="0"/>
              <a:t>from the linear fit at multiple </a:t>
            </a:r>
            <a:r>
              <a:rPr lang="en-US" sz="1200" dirty="0" smtClean="0"/>
              <a:t>carrier</a:t>
            </a:r>
            <a:r>
              <a:rPr lang="hu-HU" sz="1200" dirty="0" smtClean="0"/>
              <a:t> </a:t>
            </a:r>
            <a:r>
              <a:rPr lang="en-US" sz="1200" dirty="0" smtClean="0"/>
              <a:t>densities </a:t>
            </a:r>
            <a:r>
              <a:rPr lang="en-US" sz="1200" dirty="0" smtClean="0"/>
              <a:t>for two separate devices. Error bars </a:t>
            </a:r>
            <a:r>
              <a:rPr lang="en-US" sz="1200" dirty="0" smtClean="0"/>
              <a:t>represent</a:t>
            </a:r>
            <a:r>
              <a:rPr lang="hu-HU" sz="1200" dirty="0" smtClean="0"/>
              <a:t> </a:t>
            </a:r>
            <a:r>
              <a:rPr lang="en-US" sz="1200" dirty="0" smtClean="0"/>
              <a:t>uncertainty </a:t>
            </a:r>
            <a:r>
              <a:rPr lang="en-US" sz="1200" dirty="0" smtClean="0"/>
              <a:t>in the fitting. Inset shows </a:t>
            </a:r>
            <a:r>
              <a:rPr lang="en-US" sz="1200" dirty="0" smtClean="0"/>
              <a:t>resistance</a:t>
            </a:r>
            <a:r>
              <a:rPr lang="hu-HU" sz="1200" dirty="0" smtClean="0"/>
              <a:t> </a:t>
            </a:r>
            <a:r>
              <a:rPr lang="en-US" sz="1200" dirty="0" smtClean="0"/>
              <a:t>scaling </a:t>
            </a:r>
            <a:r>
              <a:rPr lang="en-US" sz="1200" dirty="0" smtClean="0"/>
              <a:t>with contact width measured from </a:t>
            </a:r>
            <a:r>
              <a:rPr lang="en-US" sz="1200" dirty="0" smtClean="0"/>
              <a:t>a</a:t>
            </a:r>
            <a:r>
              <a:rPr lang="hu-HU" sz="1200" dirty="0" smtClean="0"/>
              <a:t> separate </a:t>
            </a:r>
            <a:r>
              <a:rPr lang="hu-HU" sz="1200" dirty="0" smtClean="0"/>
              <a:t>device</a:t>
            </a:r>
            <a:r>
              <a:rPr lang="hu-HU" sz="1200" dirty="0" smtClean="0"/>
              <a:t>.</a:t>
            </a:r>
            <a:endParaRPr lang="hu-HU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Large-area, high-performance, BN-G-BN devices.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3C2-A68E-44C0-BAA6-D3195326F53E}" type="datetime1">
              <a:rPr lang="hu-HU" smtClean="0"/>
              <a:t>2014.03.25.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16</a:t>
            </a:fld>
            <a:endParaRPr lang="hu-HU"/>
          </a:p>
        </p:txBody>
      </p:sp>
      <p:pic>
        <p:nvPicPr>
          <p:cNvPr id="16386" name="Picture 2" descr="E:\Balint\BME\MSc\Nanoszem\s10ea\kepek\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0043"/>
            <a:ext cx="7072330" cy="461359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5072074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1200" dirty="0" smtClean="0"/>
              <a:t>(A) </a:t>
            </a:r>
            <a:r>
              <a:rPr lang="hu-HU" sz="1200" dirty="0" smtClean="0"/>
              <a:t>Fourterminal </a:t>
            </a:r>
            <a:r>
              <a:rPr lang="en-US" sz="1200" dirty="0" smtClean="0"/>
              <a:t>resistivity </a:t>
            </a:r>
            <a:r>
              <a:rPr lang="en-US" sz="1200" dirty="0" smtClean="0"/>
              <a:t>measured from a 15 mm × 15 mm device fabricated </a:t>
            </a:r>
            <a:r>
              <a:rPr lang="en-US" sz="1200" dirty="0" smtClean="0"/>
              <a:t>by</a:t>
            </a:r>
            <a:r>
              <a:rPr lang="hu-HU" sz="1200" dirty="0" smtClean="0"/>
              <a:t> </a:t>
            </a:r>
            <a:r>
              <a:rPr lang="en-US" sz="1200" dirty="0" smtClean="0"/>
              <a:t>the </a:t>
            </a:r>
            <a:r>
              <a:rPr lang="en-US" sz="1200" dirty="0" smtClean="0"/>
              <a:t>van </a:t>
            </a:r>
            <a:r>
              <a:rPr lang="en-US" sz="1200" dirty="0" err="1" smtClean="0"/>
              <a:t>der</a:t>
            </a:r>
            <a:r>
              <a:rPr lang="en-US" sz="1200" dirty="0" smtClean="0"/>
              <a:t> Waals assembly technique with edge-contacts. The left </a:t>
            </a:r>
            <a:r>
              <a:rPr lang="en-US" sz="1200" dirty="0" smtClean="0"/>
              <a:t>inset</a:t>
            </a:r>
            <a:r>
              <a:rPr lang="hu-HU" sz="1200" dirty="0" smtClean="0"/>
              <a:t> </a:t>
            </a:r>
            <a:r>
              <a:rPr lang="en-US" sz="1200" dirty="0" smtClean="0"/>
              <a:t>shows </a:t>
            </a:r>
            <a:r>
              <a:rPr lang="en-US" sz="1200" dirty="0" smtClean="0"/>
              <a:t>an optical image of the device. Low-temperature response is </a:t>
            </a:r>
            <a:r>
              <a:rPr lang="en-US" sz="1200" dirty="0" smtClean="0"/>
              <a:t>shown</a:t>
            </a:r>
            <a:r>
              <a:rPr lang="hu-HU" sz="1200" dirty="0" smtClean="0"/>
              <a:t> </a:t>
            </a:r>
            <a:r>
              <a:rPr lang="en-US" sz="1200" dirty="0" smtClean="0"/>
              <a:t>in </a:t>
            </a:r>
            <a:r>
              <a:rPr lang="en-US" sz="1200" dirty="0" smtClean="0"/>
              <a:t>the right inset. A negative resistance is observed, indicating ballistic transport</a:t>
            </a:r>
            <a:r>
              <a:rPr lang="en-US" sz="1200" dirty="0" smtClean="0"/>
              <a:t>.</a:t>
            </a:r>
            <a:r>
              <a:rPr lang="hu-HU" sz="1200" dirty="0" smtClean="0"/>
              <a:t> </a:t>
            </a:r>
            <a:r>
              <a:rPr lang="en-US" sz="1200" dirty="0" smtClean="0"/>
              <a:t>(</a:t>
            </a:r>
            <a:r>
              <a:rPr lang="en-US" sz="1200" dirty="0" smtClean="0"/>
              <a:t>B) Room-temperature mobility versus density (solid black curve). </a:t>
            </a:r>
            <a:r>
              <a:rPr lang="en-US" sz="1200" dirty="0" smtClean="0"/>
              <a:t>Dashed</a:t>
            </a:r>
            <a:r>
              <a:rPr lang="hu-HU" sz="1200" dirty="0" smtClean="0"/>
              <a:t> </a:t>
            </a:r>
            <a:r>
              <a:rPr lang="en-US" sz="1200" dirty="0" smtClean="0"/>
              <a:t>black </a:t>
            </a:r>
            <a:r>
              <a:rPr lang="en-US" sz="1200" dirty="0" smtClean="0"/>
              <a:t>curve indicates the theoretical mobility limit due to </a:t>
            </a:r>
            <a:r>
              <a:rPr lang="en-US" sz="1200" dirty="0" smtClean="0"/>
              <a:t>acoustic-phonon</a:t>
            </a:r>
            <a:r>
              <a:rPr lang="hu-HU" sz="1200" dirty="0" smtClean="0"/>
              <a:t> </a:t>
            </a:r>
            <a:r>
              <a:rPr lang="en-US" sz="1200" dirty="0" smtClean="0"/>
              <a:t>scattering </a:t>
            </a:r>
            <a:r>
              <a:rPr lang="en-US" sz="1200" dirty="0" smtClean="0"/>
              <a:t>(28, 29). Remaining data points label the range of </a:t>
            </a:r>
            <a:r>
              <a:rPr lang="en-US" sz="1200" dirty="0" err="1" smtClean="0"/>
              <a:t>mobilities</a:t>
            </a:r>
            <a:r>
              <a:rPr lang="hu-HU" sz="1200" dirty="0" smtClean="0"/>
              <a:t> </a:t>
            </a:r>
            <a:r>
              <a:rPr lang="en-US" sz="1200" dirty="0" smtClean="0"/>
              <a:t>reported </a:t>
            </a:r>
            <a:r>
              <a:rPr lang="en-US" sz="1200" dirty="0" smtClean="0"/>
              <a:t>in the literature for high-performance 2D semiconductor </a:t>
            </a:r>
            <a:r>
              <a:rPr lang="en-US" sz="1200" dirty="0" smtClean="0"/>
              <a:t>FETs</a:t>
            </a:r>
            <a:r>
              <a:rPr lang="hu-HU" sz="1200" dirty="0" smtClean="0"/>
              <a:t> </a:t>
            </a:r>
            <a:r>
              <a:rPr lang="en-US" sz="1200" dirty="0" smtClean="0"/>
              <a:t>(</a:t>
            </a:r>
            <a:r>
              <a:rPr lang="en-US" sz="1200" dirty="0" smtClean="0"/>
              <a:t>30, 31). (C and D) Calculated mean free path versus density and </a:t>
            </a:r>
            <a:r>
              <a:rPr lang="hu-HU" sz="1200" dirty="0" smtClean="0"/>
              <a:t> </a:t>
            </a:r>
            <a:r>
              <a:rPr lang="en-US" sz="1200" dirty="0" smtClean="0"/>
              <a:t>temperature</a:t>
            </a:r>
            <a:r>
              <a:rPr lang="hu-HU" sz="1200" dirty="0" smtClean="0"/>
              <a:t> </a:t>
            </a:r>
            <a:r>
              <a:rPr lang="en-US" sz="1200" dirty="0" smtClean="0"/>
              <a:t>for </a:t>
            </a:r>
            <a:r>
              <a:rPr lang="en-US" sz="1200" dirty="0" smtClean="0"/>
              <a:t>the device shown in (A). Shaded region in (D) indicates the </a:t>
            </a:r>
            <a:r>
              <a:rPr lang="en-US" sz="1200" dirty="0" smtClean="0"/>
              <a:t>temperature</a:t>
            </a:r>
            <a:r>
              <a:rPr lang="hu-HU" sz="1200" dirty="0" smtClean="0"/>
              <a:t> </a:t>
            </a:r>
            <a:r>
              <a:rPr lang="en-US" sz="1200" dirty="0" smtClean="0"/>
              <a:t>below </a:t>
            </a:r>
            <a:r>
              <a:rPr lang="en-US" sz="1200" dirty="0" smtClean="0"/>
              <a:t>which the mean free path exceeds the device size. Circle </a:t>
            </a:r>
            <a:r>
              <a:rPr lang="en-US" sz="1200" dirty="0" smtClean="0"/>
              <a:t>and</a:t>
            </a:r>
            <a:r>
              <a:rPr lang="hu-HU" sz="1200" dirty="0" smtClean="0"/>
              <a:t> </a:t>
            </a:r>
            <a:r>
              <a:rPr lang="en-US" sz="1200" dirty="0" smtClean="0"/>
              <a:t>squares </a:t>
            </a:r>
            <a:r>
              <a:rPr lang="en-US" sz="1200" dirty="0" smtClean="0"/>
              <a:t>correspond to the “a” configuration and triangles correspond to </a:t>
            </a:r>
            <a:r>
              <a:rPr lang="en-US" sz="1200" dirty="0" smtClean="0"/>
              <a:t>the</a:t>
            </a:r>
            <a:r>
              <a:rPr lang="hu-HU" sz="1200" dirty="0" smtClean="0"/>
              <a:t> </a:t>
            </a:r>
            <a:r>
              <a:rPr lang="en-US" sz="1200" dirty="0" smtClean="0"/>
              <a:t>“</a:t>
            </a:r>
            <a:r>
              <a:rPr lang="en-US" sz="1200" dirty="0" smtClean="0"/>
              <a:t>b” configuration of the van </a:t>
            </a:r>
            <a:r>
              <a:rPr lang="en-US" sz="1200" dirty="0" err="1" smtClean="0"/>
              <a:t>der</a:t>
            </a:r>
            <a:r>
              <a:rPr lang="en-US" sz="1200" dirty="0" smtClean="0"/>
              <a:t> </a:t>
            </a:r>
            <a:r>
              <a:rPr lang="en-US" sz="1200" dirty="0" err="1" smtClean="0"/>
              <a:t>Pauw</a:t>
            </a:r>
            <a:r>
              <a:rPr lang="en-US" sz="1200" dirty="0" smtClean="0"/>
              <a:t> measurement (supplementary </a:t>
            </a:r>
            <a:r>
              <a:rPr lang="en-US" sz="1200" dirty="0" smtClean="0"/>
              <a:t>materials</a:t>
            </a:r>
            <a:r>
              <a:rPr lang="hu-HU" sz="1200" dirty="0" smtClean="0"/>
              <a:t> </a:t>
            </a:r>
            <a:r>
              <a:rPr lang="en-US" sz="1200" dirty="0" smtClean="0"/>
              <a:t>section </a:t>
            </a:r>
            <a:r>
              <a:rPr lang="en-US" sz="1200" dirty="0" smtClean="0"/>
              <a:t>1.5). (E) Lower bound mean free path at T = 1.7 K for </a:t>
            </a:r>
            <a:r>
              <a:rPr lang="en-US" sz="1200" dirty="0" smtClean="0"/>
              <a:t>devices</a:t>
            </a:r>
            <a:r>
              <a:rPr lang="hu-HU" sz="1200" dirty="0" smtClean="0"/>
              <a:t> </a:t>
            </a:r>
            <a:r>
              <a:rPr lang="en-US" sz="1200" dirty="0" smtClean="0"/>
              <a:t>with </a:t>
            </a:r>
            <a:r>
              <a:rPr lang="en-US" sz="1200" dirty="0" smtClean="0"/>
              <a:t>size varying from 1 to 15 mm.</a:t>
            </a:r>
            <a:endParaRPr lang="hu-H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Felvezetés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F7FB-90F3-47BA-B9D9-AD026F1A432F}" type="datetime1">
              <a:rPr lang="hu-HU" smtClean="0"/>
              <a:t>2014.03.24.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2</a:t>
            </a:fld>
            <a:endParaRPr lang="hu-HU"/>
          </a:p>
        </p:txBody>
      </p:sp>
      <p:pic>
        <p:nvPicPr>
          <p:cNvPr id="1026" name="Picture 2" descr="E:\Balint\BME\MSc\Nanoszem\s10ea\kepek\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8" y="1428736"/>
            <a:ext cx="9148758" cy="4122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Building van der </a:t>
            </a:r>
            <a:r>
              <a:rPr lang="hu-HU" dirty="0" smtClean="0"/>
              <a:t>Waals heterostructures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3C2-A68E-44C0-BAA6-D3195326F53E}" type="datetime1">
              <a:rPr lang="hu-HU" smtClean="0"/>
              <a:t>2014.03.24.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3</a:t>
            </a:fld>
            <a:endParaRPr lang="hu-HU"/>
          </a:p>
        </p:txBody>
      </p:sp>
      <p:pic>
        <p:nvPicPr>
          <p:cNvPr id="2052" name="Picture 4" descr="E:\Balint\BME\MSc\Nanoszem\s10ea\kepek\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08"/>
            <a:ext cx="7345363" cy="475456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928794" y="5572140"/>
            <a:ext cx="7215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/>
              <a:t>If one </a:t>
            </a:r>
            <a:r>
              <a:rPr lang="hu-HU" sz="1200" dirty="0" smtClean="0"/>
              <a:t>considers </a:t>
            </a:r>
            <a:r>
              <a:rPr lang="en-US" sz="1200" dirty="0" smtClean="0"/>
              <a:t>2D </a:t>
            </a:r>
            <a:r>
              <a:rPr lang="en-US" sz="1200" dirty="0" smtClean="0"/>
              <a:t>crystals to be analogous to </a:t>
            </a:r>
            <a:r>
              <a:rPr lang="en-US" sz="1200" dirty="0" smtClean="0"/>
              <a:t>Lego</a:t>
            </a:r>
            <a:r>
              <a:rPr lang="hu-HU" sz="1200" dirty="0" smtClean="0"/>
              <a:t> </a:t>
            </a:r>
            <a:r>
              <a:rPr lang="en-US" sz="1200" dirty="0" smtClean="0"/>
              <a:t>blocks </a:t>
            </a:r>
            <a:r>
              <a:rPr lang="en-US" sz="1200" dirty="0" smtClean="0"/>
              <a:t>(right panel), the </a:t>
            </a:r>
            <a:r>
              <a:rPr lang="en-US" sz="1200" dirty="0" smtClean="0"/>
              <a:t>construction</a:t>
            </a:r>
            <a:r>
              <a:rPr lang="hu-HU" sz="1200" dirty="0" smtClean="0"/>
              <a:t> </a:t>
            </a:r>
            <a:r>
              <a:rPr lang="en-US" sz="1200" dirty="0" smtClean="0"/>
              <a:t>of </a:t>
            </a:r>
            <a:r>
              <a:rPr lang="en-US" sz="1200" dirty="0" smtClean="0"/>
              <a:t>a huge variety of layered </a:t>
            </a:r>
            <a:r>
              <a:rPr lang="en-US" sz="1200" dirty="0" smtClean="0"/>
              <a:t>structures</a:t>
            </a:r>
            <a:r>
              <a:rPr lang="hu-HU" sz="1200" dirty="0" smtClean="0"/>
              <a:t> becomes </a:t>
            </a:r>
            <a:r>
              <a:rPr lang="hu-HU" sz="1200" dirty="0" smtClean="0"/>
              <a:t>possible. Conceptually, </a:t>
            </a:r>
            <a:r>
              <a:rPr lang="hu-HU" sz="1200" dirty="0" smtClean="0"/>
              <a:t>this atomic-scale </a:t>
            </a:r>
            <a:r>
              <a:rPr lang="hu-HU" sz="1200" dirty="0" smtClean="0"/>
              <a:t>Lego </a:t>
            </a:r>
            <a:r>
              <a:rPr lang="hu-HU" sz="1200" dirty="0" smtClean="0"/>
              <a:t>resembles </a:t>
            </a:r>
            <a:r>
              <a:rPr lang="en-US" sz="1200" dirty="0" smtClean="0"/>
              <a:t>molecular </a:t>
            </a:r>
            <a:r>
              <a:rPr lang="en-US" sz="1200" dirty="0" smtClean="0"/>
              <a:t>beam </a:t>
            </a:r>
            <a:r>
              <a:rPr lang="en-US" sz="1200" dirty="0" err="1" smtClean="0"/>
              <a:t>epitaxy</a:t>
            </a:r>
            <a:r>
              <a:rPr lang="en-US" sz="1200" dirty="0" smtClean="0"/>
              <a:t> </a:t>
            </a:r>
            <a:r>
              <a:rPr lang="en-US" sz="1200" dirty="0" smtClean="0"/>
              <a:t>but </a:t>
            </a:r>
            <a:r>
              <a:rPr lang="en-US" sz="1200" dirty="0" smtClean="0"/>
              <a:t>employs</a:t>
            </a:r>
            <a:r>
              <a:rPr lang="hu-HU" sz="1200" dirty="0" smtClean="0"/>
              <a:t> d</a:t>
            </a:r>
            <a:r>
              <a:rPr lang="en-US" sz="1200" dirty="0" err="1" smtClean="0"/>
              <a:t>ifferent</a:t>
            </a:r>
            <a:r>
              <a:rPr lang="en-US" sz="1200" dirty="0" smtClean="0"/>
              <a:t> ‘construction</a:t>
            </a:r>
            <a:r>
              <a:rPr lang="en-US" sz="1200" dirty="0" smtClean="0"/>
              <a:t>’ rules and </a:t>
            </a:r>
            <a:r>
              <a:rPr lang="en-US" sz="1200" dirty="0" smtClean="0"/>
              <a:t>a</a:t>
            </a:r>
            <a:r>
              <a:rPr lang="hu-HU" sz="1200" dirty="0" smtClean="0"/>
              <a:t> distinct </a:t>
            </a:r>
            <a:r>
              <a:rPr lang="hu-HU" sz="1200" dirty="0" smtClean="0"/>
              <a:t>set of materials.</a:t>
            </a:r>
            <a:endParaRPr lang="hu-H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Balint\BME\MSc\Nanoszem\s10ea\kepek\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30900"/>
            <a:ext cx="9144000" cy="35669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Current 2D library </a:t>
            </a:r>
            <a:r>
              <a:rPr lang="en-US" dirty="0" smtClean="0"/>
              <a:t>&amp; speculative ideas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3C2-A68E-44C0-BAA6-D3195326F53E}" type="datetime1">
              <a:rPr lang="hu-HU" smtClean="0"/>
              <a:t>2014.03.24.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214282" y="5143512"/>
            <a:ext cx="8786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/>
              <a:t>Current 2D library. </a:t>
            </a:r>
            <a:r>
              <a:rPr lang="en-US" sz="1200" dirty="0" err="1" smtClean="0"/>
              <a:t>Monolayers</a:t>
            </a:r>
            <a:r>
              <a:rPr lang="en-US" sz="1200" dirty="0" smtClean="0"/>
              <a:t> proved to be stable under </a:t>
            </a:r>
            <a:r>
              <a:rPr lang="en-US" sz="1200" dirty="0" smtClean="0"/>
              <a:t>ambient</a:t>
            </a:r>
            <a:r>
              <a:rPr lang="hu-HU" sz="1200" dirty="0" smtClean="0"/>
              <a:t> </a:t>
            </a:r>
            <a:r>
              <a:rPr lang="en-US" sz="1200" dirty="0" smtClean="0"/>
              <a:t>conditions </a:t>
            </a:r>
            <a:r>
              <a:rPr lang="en-US" sz="1200" dirty="0" smtClean="0"/>
              <a:t>(room temperature in </a:t>
            </a:r>
            <a:r>
              <a:rPr lang="en-US" sz="1200" dirty="0" smtClean="0"/>
              <a:t>air</a:t>
            </a:r>
            <a:r>
              <a:rPr lang="en-US" sz="1200" dirty="0" smtClean="0"/>
              <a:t>) are shaded blue; those probably stable </a:t>
            </a:r>
            <a:r>
              <a:rPr lang="en-US" sz="1200" dirty="0" smtClean="0"/>
              <a:t>in</a:t>
            </a:r>
            <a:r>
              <a:rPr lang="hu-HU" sz="1200" dirty="0" smtClean="0"/>
              <a:t> </a:t>
            </a:r>
            <a:r>
              <a:rPr lang="en-US" sz="1200" dirty="0" smtClean="0"/>
              <a:t>air </a:t>
            </a:r>
            <a:r>
              <a:rPr lang="en-US" sz="1200" dirty="0" smtClean="0"/>
              <a:t>are shaded green; and those unstable in air but </a:t>
            </a:r>
            <a:r>
              <a:rPr lang="en-US" sz="1200" dirty="0" smtClean="0"/>
              <a:t>that </a:t>
            </a:r>
            <a:r>
              <a:rPr lang="en-US" sz="1200" dirty="0" smtClean="0"/>
              <a:t>may be stable in </a:t>
            </a:r>
            <a:r>
              <a:rPr lang="en-US" sz="1200" dirty="0" smtClean="0"/>
              <a:t>inert</a:t>
            </a:r>
            <a:r>
              <a:rPr lang="hu-HU" sz="1200" dirty="0" smtClean="0"/>
              <a:t> </a:t>
            </a:r>
            <a:r>
              <a:rPr lang="en-US" sz="1200" dirty="0" smtClean="0"/>
              <a:t>atmosphere </a:t>
            </a:r>
            <a:r>
              <a:rPr lang="en-US" sz="1200" dirty="0" smtClean="0"/>
              <a:t>are shaded pink. Grey shading indicates 3D compounds that </a:t>
            </a:r>
            <a:r>
              <a:rPr lang="en-US" sz="1200" dirty="0" smtClean="0"/>
              <a:t>have</a:t>
            </a:r>
            <a:r>
              <a:rPr lang="hu-HU" sz="1200" dirty="0" smtClean="0"/>
              <a:t> </a:t>
            </a:r>
            <a:r>
              <a:rPr lang="en-US" sz="1200" dirty="0" smtClean="0"/>
              <a:t>been </a:t>
            </a:r>
            <a:r>
              <a:rPr lang="en-US" sz="1200" dirty="0" smtClean="0"/>
              <a:t>successfully exfoliated down to </a:t>
            </a:r>
            <a:r>
              <a:rPr lang="en-US" sz="1200" dirty="0" err="1" smtClean="0"/>
              <a:t>monolayers</a:t>
            </a:r>
            <a:r>
              <a:rPr lang="en-US" sz="1200" dirty="0" smtClean="0"/>
              <a:t>, as is clear from atomic </a:t>
            </a:r>
            <a:r>
              <a:rPr lang="en-US" sz="1200" dirty="0" smtClean="0"/>
              <a:t>force</a:t>
            </a:r>
            <a:r>
              <a:rPr lang="hu-HU" sz="1200" dirty="0" smtClean="0"/>
              <a:t> </a:t>
            </a:r>
            <a:r>
              <a:rPr lang="en-US" sz="1200" dirty="0" smtClean="0"/>
              <a:t>microscopy</a:t>
            </a:r>
            <a:r>
              <a:rPr lang="en-US" sz="1200" dirty="0" smtClean="0"/>
              <a:t>, for example, but for which there is little further information. </a:t>
            </a:r>
            <a:r>
              <a:rPr lang="en-US" sz="1200" dirty="0" smtClean="0"/>
              <a:t>The</a:t>
            </a:r>
            <a:r>
              <a:rPr lang="hu-HU" sz="1200" dirty="0" smtClean="0"/>
              <a:t> </a:t>
            </a:r>
            <a:r>
              <a:rPr lang="en-US" sz="1200" dirty="0" smtClean="0"/>
              <a:t>data </a:t>
            </a:r>
            <a:r>
              <a:rPr lang="en-US" sz="1200" dirty="0" smtClean="0"/>
              <a:t>given are summarized from refs </a:t>
            </a:r>
            <a:r>
              <a:rPr lang="en-US" sz="1200" dirty="0" smtClean="0"/>
              <a:t>6–11</a:t>
            </a:r>
            <a:r>
              <a:rPr lang="en-US" sz="1200" dirty="0" smtClean="0"/>
              <a:t>, 42 and 55. We note that, </a:t>
            </a:r>
            <a:r>
              <a:rPr lang="en-US" sz="1200" dirty="0" smtClean="0"/>
              <a:t>after</a:t>
            </a:r>
            <a:r>
              <a:rPr lang="hu-HU" sz="1200" dirty="0" smtClean="0"/>
              <a:t> </a:t>
            </a:r>
            <a:r>
              <a:rPr lang="en-US" sz="1200" dirty="0" smtClean="0"/>
              <a:t>intercalation </a:t>
            </a:r>
            <a:r>
              <a:rPr lang="en-US" sz="1200" dirty="0" smtClean="0"/>
              <a:t>and exfoliation, the oxides and hydroxides may </a:t>
            </a:r>
            <a:r>
              <a:rPr lang="en-US" sz="1200" dirty="0" smtClean="0"/>
              <a:t>exhibit</a:t>
            </a:r>
            <a:r>
              <a:rPr lang="hu-HU" sz="1200" dirty="0" smtClean="0"/>
              <a:t> </a:t>
            </a:r>
            <a:r>
              <a:rPr lang="en-US" sz="1200" dirty="0" err="1" smtClean="0"/>
              <a:t>stoichiometry</a:t>
            </a:r>
            <a:r>
              <a:rPr lang="en-US" sz="1200" dirty="0" smtClean="0"/>
              <a:t> </a:t>
            </a:r>
            <a:r>
              <a:rPr lang="en-US" sz="1200" dirty="0" smtClean="0"/>
              <a:t>different </a:t>
            </a:r>
            <a:r>
              <a:rPr lang="en-US" sz="1200" dirty="0" smtClean="0"/>
              <a:t>from their </a:t>
            </a:r>
            <a:r>
              <a:rPr lang="en-US" sz="1200" dirty="0" smtClean="0"/>
              <a:t>3D parents (for example, TiO2 exfoliates </a:t>
            </a:r>
            <a:r>
              <a:rPr lang="en-US" sz="1200" dirty="0" smtClean="0"/>
              <a:t>into</a:t>
            </a:r>
            <a:r>
              <a:rPr lang="hu-HU" sz="1200" dirty="0" smtClean="0"/>
              <a:t> </a:t>
            </a:r>
            <a:r>
              <a:rPr lang="en-US" sz="1200" dirty="0" smtClean="0"/>
              <a:t>a </a:t>
            </a:r>
            <a:r>
              <a:rPr lang="en-US" sz="1200" dirty="0" err="1" smtClean="0"/>
              <a:t>stoichiometric</a:t>
            </a:r>
            <a:r>
              <a:rPr lang="en-US" sz="1200" dirty="0" smtClean="0"/>
              <a:t> monolayer of Ti0.87O2; ref. 8). ‘Others’ indicates that </a:t>
            </a:r>
            <a:r>
              <a:rPr lang="en-US" sz="1200" dirty="0" smtClean="0"/>
              <a:t>many</a:t>
            </a:r>
            <a:r>
              <a:rPr lang="hu-HU" sz="1200" dirty="0" smtClean="0"/>
              <a:t> </a:t>
            </a:r>
            <a:r>
              <a:rPr lang="en-US" sz="1200" dirty="0" smtClean="0"/>
              <a:t>other </a:t>
            </a:r>
            <a:r>
              <a:rPr lang="en-US" sz="1200" dirty="0" smtClean="0"/>
              <a:t>2D crystals—including borides, carbides, nitrides and so </a:t>
            </a:r>
            <a:r>
              <a:rPr lang="en-US" sz="1200" dirty="0" smtClean="0"/>
              <a:t>on—have</a:t>
            </a:r>
            <a:r>
              <a:rPr lang="hu-HU" sz="1200" dirty="0" smtClean="0"/>
              <a:t> </a:t>
            </a:r>
            <a:r>
              <a:rPr lang="en-US" sz="1200" dirty="0" smtClean="0"/>
              <a:t>probably </a:t>
            </a:r>
            <a:r>
              <a:rPr lang="en-US" sz="1200" dirty="0" smtClean="0"/>
              <a:t>been7–11 or can be isolated. BCN, boron carbon nitride</a:t>
            </a:r>
            <a:r>
              <a:rPr lang="en-US" sz="1200" dirty="0" smtClean="0"/>
              <a:t>.</a:t>
            </a:r>
            <a:endParaRPr lang="hu-HU" sz="1200" dirty="0"/>
          </a:p>
        </p:txBody>
      </p:sp>
      <p:sp>
        <p:nvSpPr>
          <p:cNvPr id="9" name="Rectangle 8"/>
          <p:cNvSpPr/>
          <p:nvPr/>
        </p:nvSpPr>
        <p:spPr>
          <a:xfrm>
            <a:off x="142844" y="714356"/>
            <a:ext cx="885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Because most of the ‘low-hanging </a:t>
            </a:r>
            <a:r>
              <a:rPr lang="en-US" sz="1400" dirty="0" err="1" smtClean="0"/>
              <a:t>graphene</a:t>
            </a:r>
            <a:r>
              <a:rPr lang="en-US" sz="1400" dirty="0" smtClean="0"/>
              <a:t> fruits’ have already </a:t>
            </a:r>
            <a:r>
              <a:rPr lang="en-US" sz="1400" dirty="0" smtClean="0"/>
              <a:t>been</a:t>
            </a:r>
            <a:r>
              <a:rPr lang="hu-HU" sz="1400" dirty="0" smtClean="0"/>
              <a:t> </a:t>
            </a:r>
            <a:r>
              <a:rPr lang="en-US" sz="1400" dirty="0" smtClean="0"/>
              <a:t>harvested</a:t>
            </a:r>
            <a:r>
              <a:rPr lang="en-US" sz="1400" dirty="0" smtClean="0"/>
              <a:t>, researchers have now started paying more attention to </a:t>
            </a:r>
            <a:r>
              <a:rPr lang="hu-HU" sz="1400" dirty="0" smtClean="0"/>
              <a:t> </a:t>
            </a:r>
            <a:r>
              <a:rPr lang="en-US" sz="1400" dirty="0" smtClean="0"/>
              <a:t>other</a:t>
            </a:r>
            <a:r>
              <a:rPr lang="hu-HU" sz="1400" dirty="0" smtClean="0"/>
              <a:t> </a:t>
            </a:r>
            <a:r>
              <a:rPr lang="en-US" sz="1400" dirty="0" smtClean="0"/>
              <a:t>two-dimensional </a:t>
            </a:r>
            <a:r>
              <a:rPr lang="en-US" sz="1400" dirty="0" smtClean="0"/>
              <a:t>(2D) atomic crystals6 such as isolated </a:t>
            </a:r>
            <a:r>
              <a:rPr lang="en-US" sz="1400" dirty="0" err="1" smtClean="0"/>
              <a:t>monolayers</a:t>
            </a:r>
            <a:r>
              <a:rPr lang="en-US" sz="1400" dirty="0" smtClean="0"/>
              <a:t> </a:t>
            </a:r>
            <a:r>
              <a:rPr lang="en-US" sz="1400" dirty="0" smtClean="0"/>
              <a:t>and</a:t>
            </a:r>
            <a:r>
              <a:rPr lang="hu-HU" sz="1400" dirty="0" smtClean="0"/>
              <a:t> </a:t>
            </a:r>
            <a:r>
              <a:rPr lang="en-US" sz="1400" dirty="0" smtClean="0"/>
              <a:t>few-layer </a:t>
            </a:r>
            <a:r>
              <a:rPr lang="en-US" sz="1400" dirty="0" smtClean="0"/>
              <a:t>crystals of hexagonal boron nitride (</a:t>
            </a:r>
            <a:r>
              <a:rPr lang="en-US" sz="1400" dirty="0" err="1" smtClean="0"/>
              <a:t>hBN</a:t>
            </a:r>
            <a:r>
              <a:rPr lang="en-US" sz="1400" dirty="0" smtClean="0"/>
              <a:t>), </a:t>
            </a:r>
            <a:r>
              <a:rPr lang="hu-HU" sz="1400" dirty="0" smtClean="0"/>
              <a:t> </a:t>
            </a:r>
            <a:r>
              <a:rPr lang="en-US" sz="1400" dirty="0" smtClean="0"/>
              <a:t>molybdenum</a:t>
            </a:r>
            <a:r>
              <a:rPr lang="hu-HU" sz="1400" dirty="0" smtClean="0"/>
              <a:t> </a:t>
            </a:r>
            <a:r>
              <a:rPr lang="en-US" sz="1400" dirty="0" smtClean="0"/>
              <a:t>disulphide </a:t>
            </a:r>
            <a:r>
              <a:rPr lang="en-US" sz="1400" dirty="0" smtClean="0"/>
              <a:t>(MoS2), other </a:t>
            </a:r>
            <a:r>
              <a:rPr lang="en-US" sz="1400" dirty="0" err="1" smtClean="0"/>
              <a:t>dichalcogenides</a:t>
            </a:r>
            <a:r>
              <a:rPr lang="en-US" sz="1400" dirty="0" smtClean="0"/>
              <a:t> and layered oxides.</a:t>
            </a:r>
            <a:endParaRPr lang="hu-H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State-of-the-art </a:t>
            </a:r>
            <a:r>
              <a:rPr lang="hu-HU" dirty="0" smtClean="0"/>
              <a:t>and future prospects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3C2-A68E-44C0-BAA6-D3195326F53E}" type="datetime1">
              <a:rPr lang="hu-HU" smtClean="0"/>
              <a:t>2014.03.25.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5</a:t>
            </a:fld>
            <a:endParaRPr lang="hu-HU"/>
          </a:p>
        </p:txBody>
      </p:sp>
      <p:pic>
        <p:nvPicPr>
          <p:cNvPr id="4098" name="Picture 2" descr="E:\Balint\BME\MSc\Nanoszem\s10ea\kepek\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4900612" cy="464502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000628" y="571480"/>
            <a:ext cx="41433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a, </a:t>
            </a:r>
            <a:r>
              <a:rPr lang="en-US" sz="1200" dirty="0" err="1" smtClean="0"/>
              <a:t>Graphene–hBNsuperlattice</a:t>
            </a:r>
            <a:r>
              <a:rPr lang="en-US" sz="1200" dirty="0" smtClean="0"/>
              <a:t> consisting of six stacked </a:t>
            </a:r>
            <a:r>
              <a:rPr lang="en-US" sz="1200" dirty="0" err="1" smtClean="0"/>
              <a:t>bilayers</a:t>
            </a:r>
            <a:r>
              <a:rPr lang="en-US" sz="1200" dirty="0" smtClean="0"/>
              <a:t>.</a:t>
            </a:r>
            <a:r>
              <a:rPr lang="hu-HU" sz="1200" dirty="0" smtClean="0"/>
              <a:t> </a:t>
            </a:r>
            <a:r>
              <a:rPr lang="en-US" sz="1200" dirty="0" smtClean="0"/>
              <a:t>On </a:t>
            </a:r>
            <a:r>
              <a:rPr lang="en-US" sz="1200" dirty="0" smtClean="0"/>
              <a:t>the right </a:t>
            </a:r>
            <a:r>
              <a:rPr lang="en-US" sz="1200" dirty="0" smtClean="0"/>
              <a:t>its</a:t>
            </a:r>
            <a:r>
              <a:rPr lang="hu-HU" sz="1200" dirty="0" smtClean="0"/>
              <a:t> </a:t>
            </a:r>
            <a:r>
              <a:rPr lang="en-US" sz="1200" dirty="0" smtClean="0"/>
              <a:t>cross-section </a:t>
            </a:r>
            <a:r>
              <a:rPr lang="en-US" sz="1200" dirty="0" smtClean="0"/>
              <a:t>and intensity profile as seen by scanning transmission </a:t>
            </a:r>
            <a:r>
              <a:rPr lang="en-US" sz="1200" dirty="0" smtClean="0"/>
              <a:t>electron</a:t>
            </a:r>
            <a:r>
              <a:rPr lang="hu-HU" sz="1200" dirty="0" smtClean="0"/>
              <a:t> </a:t>
            </a:r>
            <a:r>
              <a:rPr lang="en-US" sz="1200" dirty="0" smtClean="0"/>
              <a:t>microscopy </a:t>
            </a:r>
            <a:r>
              <a:rPr lang="en-US" sz="1200" dirty="0" smtClean="0"/>
              <a:t>are shown; on the left is a schematic view of the layer sequence. </a:t>
            </a:r>
            <a:r>
              <a:rPr lang="en-US" sz="1200" dirty="0" smtClean="0"/>
              <a:t>The</a:t>
            </a:r>
            <a:r>
              <a:rPr lang="hu-HU" sz="1200" dirty="0" smtClean="0"/>
              <a:t> </a:t>
            </a:r>
            <a:r>
              <a:rPr lang="en-US" sz="1200" dirty="0" smtClean="0"/>
              <a:t>topmost </a:t>
            </a:r>
            <a:r>
              <a:rPr lang="en-US" sz="1200" dirty="0" err="1" smtClean="0"/>
              <a:t>hBN</a:t>
            </a:r>
            <a:r>
              <a:rPr lang="en-US" sz="1200" dirty="0" smtClean="0"/>
              <a:t> </a:t>
            </a:r>
            <a:r>
              <a:rPr lang="en-US" sz="1200" dirty="0" err="1" smtClean="0"/>
              <a:t>bilayer</a:t>
            </a:r>
            <a:r>
              <a:rPr lang="en-US" sz="1200" dirty="0" smtClean="0"/>
              <a:t> is not visible, being merged with the metallic contact</a:t>
            </a:r>
            <a:r>
              <a:rPr lang="en-US" sz="1200" dirty="0" smtClean="0"/>
              <a:t>.</a:t>
            </a:r>
            <a:r>
              <a:rPr lang="hu-HU" sz="1200" dirty="0" smtClean="0"/>
              <a:t> </a:t>
            </a:r>
            <a:r>
              <a:rPr lang="en-US" sz="1200" dirty="0" smtClean="0"/>
              <a:t>Scale </a:t>
            </a:r>
            <a:r>
              <a:rPr lang="en-US" sz="1200" dirty="0" smtClean="0"/>
              <a:t>bar, 2 nm. (Adapted from ref. 16.) b, c, Double-layer </a:t>
            </a:r>
            <a:r>
              <a:rPr lang="en-US" sz="1200" dirty="0" err="1" smtClean="0"/>
              <a:t>graphene</a:t>
            </a:r>
            <a:r>
              <a:rPr lang="hu-HU" sz="1200" dirty="0" smtClean="0"/>
              <a:t> </a:t>
            </a:r>
            <a:r>
              <a:rPr lang="en-US" sz="1200" dirty="0" smtClean="0"/>
              <a:t>heterostructures18</a:t>
            </a:r>
            <a:r>
              <a:rPr lang="en-US" sz="1200" dirty="0" smtClean="0"/>
              <a:t>. An optical image of a working device (b) and its </a:t>
            </a:r>
            <a:r>
              <a:rPr lang="en-US" sz="1200" dirty="0" smtClean="0"/>
              <a:t>schematics</a:t>
            </a:r>
            <a:r>
              <a:rPr lang="hu-HU" sz="1200" dirty="0" smtClean="0"/>
              <a:t> </a:t>
            </a:r>
            <a:r>
              <a:rPr lang="en-US" sz="1200" dirty="0" smtClean="0"/>
              <a:t>in </a:t>
            </a:r>
            <a:r>
              <a:rPr lang="en-US" sz="1200" dirty="0" smtClean="0"/>
              <a:t>matching </a:t>
            </a:r>
            <a:r>
              <a:rPr lang="en-US" sz="1200" dirty="0" err="1" smtClean="0"/>
              <a:t>colours</a:t>
            </a:r>
            <a:r>
              <a:rPr lang="en-US" sz="1200" dirty="0" smtClean="0"/>
              <a:t> (c). Two 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 Hall bars are accurately aligned</a:t>
            </a:r>
            <a:r>
              <a:rPr lang="en-US" sz="1200" dirty="0" smtClean="0"/>
              <a:t>,</a:t>
            </a:r>
            <a:r>
              <a:rPr lang="hu-HU" sz="1200" dirty="0" smtClean="0"/>
              <a:t> </a:t>
            </a:r>
            <a:r>
              <a:rPr lang="en-US" sz="1200" dirty="0" smtClean="0"/>
              <a:t>separated </a:t>
            </a:r>
            <a:r>
              <a:rPr lang="en-US" sz="1200" dirty="0" smtClean="0"/>
              <a:t>by a </a:t>
            </a:r>
            <a:r>
              <a:rPr lang="en-US" sz="1200" dirty="0" err="1" smtClean="0"/>
              <a:t>trilayer</a:t>
            </a:r>
            <a:r>
              <a:rPr lang="en-US" sz="1200" dirty="0" smtClean="0"/>
              <a:t> </a:t>
            </a:r>
            <a:r>
              <a:rPr lang="en-US" sz="1200" dirty="0" err="1" smtClean="0"/>
              <a:t>hBN</a:t>
            </a:r>
            <a:r>
              <a:rPr lang="en-US" sz="1200" dirty="0" smtClean="0"/>
              <a:t> crystal and encapsulated between relatively </a:t>
            </a:r>
            <a:r>
              <a:rPr lang="en-US" sz="1200" dirty="0" smtClean="0"/>
              <a:t>thick</a:t>
            </a:r>
            <a:r>
              <a:rPr lang="hu-HU" sz="1200" dirty="0" smtClean="0"/>
              <a:t> </a:t>
            </a:r>
            <a:r>
              <a:rPr lang="en-US" sz="1200" dirty="0" err="1" smtClean="0"/>
              <a:t>hBN</a:t>
            </a:r>
            <a:r>
              <a:rPr lang="en-US" sz="1200" dirty="0" smtClean="0"/>
              <a:t> </a:t>
            </a:r>
            <a:r>
              <a:rPr lang="en-US" sz="1200" dirty="0" smtClean="0"/>
              <a:t>crystals (</a:t>
            </a:r>
            <a:r>
              <a:rPr lang="en-US" sz="1200" dirty="0" err="1" smtClean="0"/>
              <a:t>hBN</a:t>
            </a:r>
            <a:r>
              <a:rPr lang="en-US" sz="1200" dirty="0" smtClean="0"/>
              <a:t> is shown in c as semitransparent slabs). The </a:t>
            </a:r>
            <a:r>
              <a:rPr lang="en-US" sz="1200" dirty="0" smtClean="0"/>
              <a:t>entire</a:t>
            </a:r>
            <a:r>
              <a:rPr lang="hu-HU" sz="1200" dirty="0" smtClean="0"/>
              <a:t> </a:t>
            </a:r>
            <a:r>
              <a:rPr lang="en-US" sz="1200" dirty="0" err="1" smtClean="0"/>
              <a:t>heterostructure</a:t>
            </a:r>
            <a:r>
              <a:rPr lang="en-US" sz="1200" dirty="0" smtClean="0"/>
              <a:t> </a:t>
            </a:r>
            <a:r>
              <a:rPr lang="en-US" sz="1200" dirty="0" smtClean="0"/>
              <a:t>is placed on top of an oxidized Si wafer (SiO2 is in turquoise</a:t>
            </a:r>
            <a:r>
              <a:rPr lang="en-US" sz="1200" dirty="0" smtClean="0"/>
              <a:t>).</a:t>
            </a:r>
            <a:r>
              <a:rPr lang="hu-HU" sz="1200" dirty="0" smtClean="0"/>
              <a:t> </a:t>
            </a:r>
            <a:r>
              <a:rPr lang="en-US" sz="1200" dirty="0" smtClean="0"/>
              <a:t>The </a:t>
            </a:r>
            <a:r>
              <a:rPr lang="en-US" sz="1200" dirty="0" err="1" smtClean="0"/>
              <a:t>colours</a:t>
            </a:r>
            <a:r>
              <a:rPr lang="en-US" sz="1200" dirty="0" smtClean="0"/>
              <a:t> in b indicate the top (blue) and bottom(orange) Hall bars and </a:t>
            </a:r>
            <a:r>
              <a:rPr lang="en-US" sz="1200" dirty="0" smtClean="0"/>
              <a:t>their</a:t>
            </a:r>
            <a:r>
              <a:rPr lang="hu-HU" sz="1200" dirty="0" smtClean="0"/>
              <a:t> </a:t>
            </a:r>
            <a:r>
              <a:rPr lang="en-US" sz="1200" dirty="0" smtClean="0"/>
              <a:t>overlapping </a:t>
            </a:r>
            <a:r>
              <a:rPr lang="en-US" sz="1200" dirty="0" smtClean="0"/>
              <a:t>region (violet). The 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 areas are invisible in the final </a:t>
            </a:r>
            <a:r>
              <a:rPr lang="en-US" sz="1200" dirty="0" smtClean="0"/>
              <a:t>device</a:t>
            </a:r>
            <a:r>
              <a:rPr lang="hu-HU" sz="1200" dirty="0" smtClean="0"/>
              <a:t> </a:t>
            </a:r>
            <a:r>
              <a:rPr lang="en-US" sz="1200" dirty="0" smtClean="0"/>
              <a:t>image </a:t>
            </a:r>
            <a:r>
              <a:rPr lang="en-US" sz="1200" dirty="0" smtClean="0"/>
              <a:t>because of the top Au gate outlined by dashes. The scale is given by </a:t>
            </a:r>
            <a:r>
              <a:rPr lang="en-US" sz="1200" dirty="0" smtClean="0"/>
              <a:t>the</a:t>
            </a:r>
            <a:r>
              <a:rPr lang="hu-HU" sz="1200" dirty="0" smtClean="0"/>
              <a:t> </a:t>
            </a:r>
            <a:r>
              <a:rPr lang="en-US" sz="1200" dirty="0" smtClean="0"/>
              <a:t>width </a:t>
            </a:r>
            <a:r>
              <a:rPr lang="en-US" sz="1200" dirty="0" smtClean="0"/>
              <a:t>of the Hall bars, 1.5 mm.</a:t>
            </a:r>
            <a:endParaRPr lang="hu-H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2066" y="4000504"/>
            <a:ext cx="3786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A few ideas:</a:t>
            </a:r>
          </a:p>
          <a:p>
            <a:r>
              <a:rPr lang="hu-HU" sz="1200" dirty="0" smtClean="0"/>
              <a:t>Sofisticated multilayer devices</a:t>
            </a:r>
          </a:p>
          <a:p>
            <a:r>
              <a:rPr lang="hu-HU" sz="1200" dirty="0" smtClean="0"/>
              <a:t>Layer-thick crystals as tunnel barriers: </a:t>
            </a:r>
            <a:br>
              <a:rPr lang="hu-HU" sz="1200" dirty="0" smtClean="0"/>
            </a:br>
            <a:r>
              <a:rPr lang="hu-HU" sz="1200" dirty="0" smtClean="0"/>
              <a:t>	field-effect tunneling transistors</a:t>
            </a:r>
          </a:p>
          <a:p>
            <a:r>
              <a:rPr lang="hu-HU" sz="1200" dirty="0" smtClean="0"/>
              <a:t>Double-layer graphene devices</a:t>
            </a:r>
            <a:br>
              <a:rPr lang="hu-HU" sz="1200" dirty="0" smtClean="0"/>
            </a:br>
            <a:r>
              <a:rPr lang="hu-HU" sz="1200" dirty="0" smtClean="0"/>
              <a:t>	probing electron-electron interactions</a:t>
            </a:r>
          </a:p>
          <a:p>
            <a:r>
              <a:rPr lang="hu-HU" sz="1200" dirty="0" smtClean="0"/>
              <a:t>	</a:t>
            </a:r>
            <a:r>
              <a:rPr lang="hu-HU" sz="1200" dirty="0" smtClean="0"/>
              <a:t>Wigner crystallization, itinerant 	magnetism, excitonic superfluidity, etc.</a:t>
            </a:r>
          </a:p>
          <a:p>
            <a:r>
              <a:rPr lang="hu-HU" sz="1200" dirty="0" smtClean="0"/>
              <a:t>Industrial scale: scalable approach needed </a:t>
            </a:r>
          </a:p>
          <a:p>
            <a:pPr>
              <a:buFont typeface="Arial" pitchFamily="34" charset="0"/>
              <a:buChar char="•"/>
            </a:pPr>
            <a:r>
              <a:rPr lang="hu-HU" sz="1200" dirty="0" smtClean="0"/>
              <a:t> problem of epitaxial growing due to island growth</a:t>
            </a:r>
          </a:p>
          <a:p>
            <a:pPr>
              <a:buFont typeface="Arial" pitchFamily="34" charset="0"/>
              <a:buChar char="•"/>
            </a:pPr>
            <a:r>
              <a:rPr lang="hu-HU" sz="1200" dirty="0" smtClean="0"/>
              <a:t> </a:t>
            </a:r>
            <a:r>
              <a:rPr lang="hu-HU" sz="1200" dirty="0" smtClean="0"/>
              <a:t>more realistic : growin g individual monolayers on catalytic substrates, then isolating and stacking.</a:t>
            </a:r>
            <a:endParaRPr lang="hu-HU" sz="1200" dirty="0" smtClean="0"/>
          </a:p>
          <a:p>
            <a:r>
              <a:rPr lang="hu-HU" sz="1200" dirty="0" smtClean="0"/>
              <a:t>Endless optimism.</a:t>
            </a:r>
          </a:p>
          <a:p>
            <a:endParaRPr lang="hu-HU" sz="1200" dirty="0" smtClean="0"/>
          </a:p>
          <a:p>
            <a:endParaRPr lang="hu-HU" sz="1200" dirty="0" smtClean="0"/>
          </a:p>
          <a:p>
            <a:endParaRPr lang="hu-H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Choice of materials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3C2-A68E-44C0-BAA6-D3195326F53E}" type="datetime1">
              <a:rPr lang="hu-HU" smtClean="0"/>
              <a:t>2014.03.25.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7171" name="Picture 3" descr="E:\Balint\BME\MSc\Nanoszem\s10ea\kepek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6786610" cy="5499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Process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3C2-A68E-44C0-BAA6-D3195326F53E}" type="datetime1">
              <a:rPr lang="hu-HU" smtClean="0"/>
              <a:t>2014.03.25.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8194" name="Picture 2" descr="E:\Balint\BME\MSc\Nanoszem\s10ea\kepek\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43248"/>
            <a:ext cx="3599770" cy="2855902"/>
          </a:xfrm>
          <a:prstGeom prst="rect">
            <a:avLst/>
          </a:prstGeom>
          <a:noFill/>
        </p:spPr>
      </p:pic>
      <p:pic>
        <p:nvPicPr>
          <p:cNvPr id="8195" name="Picture 3" descr="E:\Balint\BME\MSc\Nanoszem\s10ea\kepek\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143248"/>
            <a:ext cx="2106731" cy="290670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5929330"/>
            <a:ext cx="5643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Dry-peel transfer. Left - Different steps of the transfer procedure. Right - Optical </a:t>
            </a:r>
            <a:r>
              <a:rPr lang="en-US" sz="1200" dirty="0" smtClean="0"/>
              <a:t>micrograph</a:t>
            </a:r>
            <a:r>
              <a:rPr lang="hu-HU" sz="1200" dirty="0" smtClean="0"/>
              <a:t> </a:t>
            </a:r>
            <a:r>
              <a:rPr lang="en-US" sz="1200" dirty="0" smtClean="0"/>
              <a:t>of </a:t>
            </a:r>
            <a:r>
              <a:rPr lang="en-US" sz="1200" dirty="0" smtClean="0"/>
              <a:t>non-encapsulated 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/</a:t>
            </a:r>
            <a:r>
              <a:rPr lang="en-US" sz="1200" dirty="0" err="1" smtClean="0"/>
              <a:t>hBN</a:t>
            </a:r>
            <a:r>
              <a:rPr lang="en-US" sz="1200" dirty="0" smtClean="0"/>
              <a:t>/graphite </a:t>
            </a:r>
            <a:r>
              <a:rPr lang="en-US" sz="1200" dirty="0" err="1" smtClean="0"/>
              <a:t>heterostructure</a:t>
            </a:r>
            <a:r>
              <a:rPr lang="en-US" sz="1200" dirty="0" smtClean="0"/>
              <a:t> (top); Zoom-in by using AFM in </a:t>
            </a:r>
            <a:r>
              <a:rPr lang="en-US" sz="1200" dirty="0" smtClean="0"/>
              <a:t>the</a:t>
            </a:r>
            <a:r>
              <a:rPr lang="hu-HU" sz="1200" dirty="0" smtClean="0"/>
              <a:t> tapping </a:t>
            </a:r>
            <a:r>
              <a:rPr lang="hu-HU" sz="1200" dirty="0" smtClean="0"/>
              <a:t>mode (bottom).</a:t>
            </a:r>
            <a:endParaRPr lang="hu-H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785794"/>
            <a:ext cx="7786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Encapsulated </a:t>
            </a:r>
            <a:r>
              <a:rPr lang="hu-HU" dirty="0" smtClean="0"/>
              <a:t>graphene </a:t>
            </a:r>
            <a:r>
              <a:rPr lang="hu-HU" dirty="0" smtClean="0"/>
              <a:t>in hBN gives ten times better mobility with respect to ones on SiO2 substrate </a:t>
            </a:r>
            <a:r>
              <a:rPr lang="hu-HU" dirty="0" smtClean="0">
                <a:sym typeface="Wingdings" pitchFamily="2" charset="2"/>
              </a:rPr>
              <a:t> FQHE and </a:t>
            </a:r>
            <a:r>
              <a:rPr lang="fr-FR" dirty="0" smtClean="0">
                <a:sym typeface="Wingdings" pitchFamily="2" charset="2"/>
              </a:rPr>
              <a:t>µm</a:t>
            </a:r>
            <a:r>
              <a:rPr lang="hu-HU" dirty="0" smtClean="0">
                <a:sym typeface="Wingdings" pitchFamily="2" charset="2"/>
              </a:rPr>
              <a:t> ballistic transport occurs.</a:t>
            </a:r>
          </a:p>
          <a:p>
            <a:endParaRPr lang="hu-HU" dirty="0" smtClean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Surface flatness is the only critical or other properties are also responsible for this phenomenon?  Investigation of different materials.</a:t>
            </a:r>
            <a:endParaRPr lang="hu-HU" dirty="0"/>
          </a:p>
        </p:txBody>
      </p:sp>
      <p:sp>
        <p:nvSpPr>
          <p:cNvPr id="12" name="Rectangle 11"/>
          <p:cNvSpPr/>
          <p:nvPr/>
        </p:nvSpPr>
        <p:spPr>
          <a:xfrm>
            <a:off x="6072166" y="3143248"/>
            <a:ext cx="3071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/>
              <a:t>Studied materials:</a:t>
            </a:r>
          </a:p>
          <a:p>
            <a:pPr algn="just"/>
            <a:r>
              <a:rPr lang="en-US" sz="1200" dirty="0" smtClean="0"/>
              <a:t>transitional </a:t>
            </a:r>
            <a:r>
              <a:rPr lang="en-US" sz="1200" dirty="0" smtClean="0"/>
              <a:t>metal </a:t>
            </a:r>
            <a:r>
              <a:rPr lang="en-US" sz="1200" dirty="0" err="1" smtClean="0"/>
              <a:t>dichalcogenides</a:t>
            </a:r>
            <a:r>
              <a:rPr lang="en-US" sz="1200" dirty="0" smtClean="0"/>
              <a:t> (TMD) such as MoS2 and </a:t>
            </a:r>
            <a:r>
              <a:rPr lang="en-US" sz="1200" dirty="0" smtClean="0"/>
              <a:t>WS2</a:t>
            </a:r>
            <a:r>
              <a:rPr lang="hu-HU" sz="1200" dirty="0" smtClean="0"/>
              <a:t> </a:t>
            </a:r>
            <a:r>
              <a:rPr lang="en-US" sz="1200" dirty="0" smtClean="0"/>
              <a:t>and </a:t>
            </a:r>
            <a:r>
              <a:rPr lang="en-US" sz="1200" dirty="0" smtClean="0"/>
              <a:t>several layered oxides such as muscovite mica, bismuth strontium calcium copper </a:t>
            </a:r>
            <a:r>
              <a:rPr lang="en-US" sz="1200" dirty="0" smtClean="0"/>
              <a:t>oxide</a:t>
            </a:r>
            <a:r>
              <a:rPr lang="hu-HU" sz="1200" dirty="0" smtClean="0"/>
              <a:t> </a:t>
            </a:r>
            <a:r>
              <a:rPr lang="en-US" sz="1200" dirty="0" smtClean="0"/>
              <a:t>(</a:t>
            </a:r>
            <a:r>
              <a:rPr lang="en-US" sz="1200" dirty="0" smtClean="0"/>
              <a:t>BSCCO) and vanadium </a:t>
            </a:r>
            <a:r>
              <a:rPr lang="en-US" sz="1200" dirty="0" err="1" smtClean="0"/>
              <a:t>pentoxide</a:t>
            </a:r>
            <a:r>
              <a:rPr lang="en-US" sz="1200" dirty="0" smtClean="0"/>
              <a:t> (V2O5). As a reference for electronic quality, we </a:t>
            </a:r>
            <a:r>
              <a:rPr lang="en-US" sz="1200" dirty="0" smtClean="0"/>
              <a:t>use</a:t>
            </a:r>
            <a:r>
              <a:rPr lang="hu-HU" sz="1200" dirty="0" smtClean="0"/>
              <a:t> </a:t>
            </a:r>
            <a:r>
              <a:rPr lang="en-US" sz="1200" dirty="0" smtClean="0"/>
              <a:t>graphene-on-SiO2 </a:t>
            </a:r>
            <a:r>
              <a:rPr lang="en-US" sz="1200" dirty="0" smtClean="0"/>
              <a:t>and encapsulated 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-on-</a:t>
            </a:r>
            <a:r>
              <a:rPr lang="en-US" sz="1200" dirty="0" err="1" smtClean="0"/>
              <a:t>hBN</a:t>
            </a:r>
            <a:r>
              <a:rPr lang="en-US" sz="1200" dirty="0" smtClean="0"/>
              <a:t> </a:t>
            </a:r>
            <a:r>
              <a:rPr lang="en-US" sz="1200" dirty="0" smtClean="0"/>
              <a:t>hetero</a:t>
            </a:r>
            <a:r>
              <a:rPr lang="hu-HU" sz="1200" dirty="0" smtClean="0"/>
              <a:t>-</a:t>
            </a:r>
            <a:r>
              <a:rPr lang="en-US" sz="1200" dirty="0" smtClean="0"/>
              <a:t>structures</a:t>
            </a:r>
            <a:r>
              <a:rPr lang="en-US" sz="1200" dirty="0" smtClean="0"/>
              <a:t>.</a:t>
            </a:r>
            <a:endParaRPr lang="hu-HU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Dominant processes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3C2-A68E-44C0-BAA6-D3195326F53E}" type="datetime1">
              <a:rPr lang="hu-HU" smtClean="0"/>
              <a:t>2014.03.25.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0" y="642918"/>
            <a:ext cx="43576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200" dirty="0" smtClean="0"/>
              <a:t>„</a:t>
            </a:r>
            <a:r>
              <a:rPr lang="en-US" sz="1200" dirty="0" smtClean="0"/>
              <a:t>Nonetheless</a:t>
            </a:r>
            <a:r>
              <a:rPr lang="en-US" sz="1200" dirty="0" smtClean="0"/>
              <a:t>, we argue that the </a:t>
            </a:r>
            <a:r>
              <a:rPr lang="en-US" sz="1200" dirty="0" smtClean="0"/>
              <a:t>crucial</a:t>
            </a:r>
            <a:r>
              <a:rPr lang="hu-HU" sz="1200" dirty="0" smtClean="0"/>
              <a:t> </a:t>
            </a:r>
            <a:r>
              <a:rPr lang="en-US" sz="1200" dirty="0" smtClean="0"/>
              <a:t>role </a:t>
            </a:r>
            <a:r>
              <a:rPr lang="en-US" sz="1200" dirty="0" smtClean="0"/>
              <a:t>in achieving ultra-high electronic quality is the self-cleansing process </a:t>
            </a:r>
            <a:r>
              <a:rPr lang="en-US" sz="1200" dirty="0" smtClean="0"/>
              <a:t>previously</a:t>
            </a:r>
            <a:r>
              <a:rPr lang="hu-HU" sz="1200" dirty="0" smtClean="0"/>
              <a:t> </a:t>
            </a:r>
            <a:r>
              <a:rPr lang="en-US" sz="1200" dirty="0" smtClean="0"/>
              <a:t>reported </a:t>
            </a:r>
            <a:r>
              <a:rPr lang="en-US" sz="1200" dirty="0" smtClean="0"/>
              <a:t>for 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 on hBN11 and now observed for 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 on the </a:t>
            </a:r>
            <a:r>
              <a:rPr lang="en-US" sz="1200" dirty="0" err="1" smtClean="0"/>
              <a:t>disulphides</a:t>
            </a:r>
            <a:r>
              <a:rPr lang="en-US" sz="1200" dirty="0" smtClean="0"/>
              <a:t>. In </a:t>
            </a:r>
            <a:r>
              <a:rPr lang="en-US" sz="1200" dirty="0" smtClean="0"/>
              <a:t>this</a:t>
            </a:r>
            <a:r>
              <a:rPr lang="hu-HU" sz="1200" dirty="0" smtClean="0"/>
              <a:t> </a:t>
            </a:r>
            <a:r>
              <a:rPr lang="en-US" sz="1200" dirty="0" smtClean="0"/>
              <a:t>process</a:t>
            </a:r>
            <a:r>
              <a:rPr lang="en-US" sz="1200" dirty="0" smtClean="0"/>
              <a:t>, van </a:t>
            </a:r>
            <a:r>
              <a:rPr lang="en-US" sz="1200" dirty="0" err="1" smtClean="0"/>
              <a:t>der</a:t>
            </a:r>
            <a:r>
              <a:rPr lang="en-US" sz="1200" dirty="0" smtClean="0"/>
              <a:t> Waals forces squeeze contamination adsorbed at contacting surfaces </a:t>
            </a:r>
            <a:r>
              <a:rPr lang="en-US" sz="1200" dirty="0" smtClean="0"/>
              <a:t>into</a:t>
            </a:r>
            <a:r>
              <a:rPr lang="hu-HU" sz="1200" dirty="0" smtClean="0"/>
              <a:t> </a:t>
            </a:r>
            <a:r>
              <a:rPr lang="en-US" sz="1200" dirty="0" smtClean="0"/>
              <a:t>sizeable </a:t>
            </a:r>
            <a:r>
              <a:rPr lang="en-US" sz="1200" dirty="0" smtClean="0"/>
              <a:t>pockets, leaving the rest of the interface atomically </a:t>
            </a:r>
            <a:r>
              <a:rPr lang="en-US" sz="1200" dirty="0" smtClean="0"/>
              <a:t>clean.</a:t>
            </a:r>
            <a:r>
              <a:rPr lang="hu-HU" sz="1200" dirty="0" smtClean="0"/>
              <a:t> </a:t>
            </a:r>
            <a:r>
              <a:rPr lang="hu-HU" sz="1200" dirty="0" smtClean="0"/>
              <a:t>We expect this </a:t>
            </a:r>
            <a:r>
              <a:rPr lang="hu-HU" sz="1200" dirty="0" smtClean="0"/>
              <a:t>selfcleansing </a:t>
            </a:r>
            <a:r>
              <a:rPr lang="en-US" sz="1200" dirty="0" smtClean="0"/>
              <a:t>to </a:t>
            </a:r>
            <a:r>
              <a:rPr lang="en-US" sz="1200" dirty="0" smtClean="0"/>
              <a:t>occur for all layered </a:t>
            </a:r>
            <a:r>
              <a:rPr lang="en-US" sz="1200" dirty="0" smtClean="0"/>
              <a:t>TMD</a:t>
            </a:r>
            <a:r>
              <a:rPr lang="hu-HU" sz="1200" dirty="0" smtClean="0"/>
              <a:t>.”</a:t>
            </a:r>
            <a:endParaRPr lang="hu-HU" sz="1200" dirty="0"/>
          </a:p>
        </p:txBody>
      </p:sp>
      <p:pic>
        <p:nvPicPr>
          <p:cNvPr id="10242" name="Picture 2" descr="E:\Balint\BME\MSc\Nanoszem\s10ea\kepek\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3712" y="571480"/>
            <a:ext cx="4840288" cy="370681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00562" y="4500570"/>
            <a:ext cx="4286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Quality of </a:t>
            </a:r>
            <a:r>
              <a:rPr lang="en-US" sz="1200" dirty="0" err="1" smtClean="0"/>
              <a:t>hBN</a:t>
            </a:r>
            <a:r>
              <a:rPr lang="en-US" sz="1200" dirty="0" smtClean="0"/>
              <a:t>/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/</a:t>
            </a:r>
            <a:r>
              <a:rPr lang="en-US" sz="1200" dirty="0" err="1" smtClean="0"/>
              <a:t>hBN</a:t>
            </a:r>
            <a:r>
              <a:rPr lang="en-US" sz="1200" dirty="0" smtClean="0"/>
              <a:t> </a:t>
            </a:r>
            <a:r>
              <a:rPr lang="en-US" sz="1200" dirty="0" err="1" smtClean="0"/>
              <a:t>eterostructures</a:t>
            </a:r>
            <a:r>
              <a:rPr lang="en-US" sz="1200" dirty="0" smtClean="0"/>
              <a:t> </a:t>
            </a:r>
            <a:r>
              <a:rPr lang="en-US" sz="1200" dirty="0" smtClean="0"/>
              <a:t>fabricated by dry peel transfer. (a) </a:t>
            </a:r>
            <a:r>
              <a:rPr lang="en-US" sz="1200" dirty="0" smtClean="0"/>
              <a:t>Optical</a:t>
            </a:r>
            <a:r>
              <a:rPr lang="hu-HU" sz="1200" dirty="0" smtClean="0"/>
              <a:t> </a:t>
            </a:r>
            <a:r>
              <a:rPr lang="en-US" sz="1200" dirty="0" smtClean="0"/>
              <a:t>micrograph </a:t>
            </a:r>
            <a:r>
              <a:rPr lang="en-US" sz="1200" dirty="0" smtClean="0"/>
              <a:t>of a Hall bar device with two </a:t>
            </a:r>
            <a:r>
              <a:rPr lang="hu-HU" sz="1200" dirty="0" smtClean="0"/>
              <a:t>d</a:t>
            </a:r>
            <a:r>
              <a:rPr lang="en-US" sz="1200" dirty="0" err="1" smtClean="0"/>
              <a:t>ifferent</a:t>
            </a:r>
            <a:r>
              <a:rPr lang="en-US" sz="1200" dirty="0" smtClean="0"/>
              <a:t> </a:t>
            </a:r>
            <a:r>
              <a:rPr lang="en-US" sz="1200" dirty="0" smtClean="0"/>
              <a:t>types of contacts: overlapping (illustrated by the </a:t>
            </a:r>
            <a:r>
              <a:rPr lang="en-US" sz="1200" dirty="0" smtClean="0"/>
              <a:t>top</a:t>
            </a:r>
            <a:r>
              <a:rPr lang="hu-HU" sz="1200" dirty="0" smtClean="0"/>
              <a:t> </a:t>
            </a:r>
            <a:r>
              <a:rPr lang="en-US" sz="1200" dirty="0" smtClean="0"/>
              <a:t>inset</a:t>
            </a:r>
            <a:r>
              <a:rPr lang="en-US" sz="1200" dirty="0" smtClean="0"/>
              <a:t>) and edge (bottom). The scale bar is 5 </a:t>
            </a:r>
            <a:r>
              <a:rPr lang="en-US" sz="1200" dirty="0" err="1" smtClean="0"/>
              <a:t>μm</a:t>
            </a:r>
            <a:r>
              <a:rPr lang="en-US" sz="1200" dirty="0" smtClean="0"/>
              <a:t>. (</a:t>
            </a:r>
            <a:r>
              <a:rPr lang="en-US" sz="1200" dirty="0" err="1" smtClean="0"/>
              <a:t>b,c</a:t>
            </a:r>
            <a:r>
              <a:rPr lang="en-US" sz="1200" dirty="0" smtClean="0"/>
              <a:t>) Cross-sectional TEM image of an edge contact to </a:t>
            </a:r>
            <a:r>
              <a:rPr lang="en-US" sz="1200" dirty="0" smtClean="0"/>
              <a:t>an</a:t>
            </a:r>
            <a:r>
              <a:rPr lang="hu-HU" sz="1200" dirty="0" smtClean="0"/>
              <a:t> </a:t>
            </a:r>
            <a:r>
              <a:rPr lang="en-US" sz="1200" dirty="0" smtClean="0"/>
              <a:t>encapsulated </a:t>
            </a:r>
            <a:r>
              <a:rPr lang="en-US" sz="1200" dirty="0" err="1" smtClean="0"/>
              <a:t>bilayer</a:t>
            </a:r>
            <a:r>
              <a:rPr lang="en-US" sz="1200" dirty="0" smtClean="0"/>
              <a:t> </a:t>
            </a:r>
            <a:r>
              <a:rPr lang="en-US" sz="1200" dirty="0" err="1" smtClean="0"/>
              <a:t>graphene</a:t>
            </a:r>
            <a:r>
              <a:rPr lang="en-US" sz="1200" dirty="0" smtClean="0"/>
              <a:t> (BLG) and its HAADF elemental mapping. The images are obtained </a:t>
            </a:r>
            <a:r>
              <a:rPr lang="en-US" sz="1200" dirty="0" smtClean="0"/>
              <a:t>using</a:t>
            </a:r>
            <a:r>
              <a:rPr lang="hu-HU" sz="1200" dirty="0" smtClean="0"/>
              <a:t> </a:t>
            </a:r>
            <a:r>
              <a:rPr lang="en-US" sz="1200" dirty="0" smtClean="0"/>
              <a:t>thin </a:t>
            </a:r>
            <a:r>
              <a:rPr lang="en-US" sz="1200" dirty="0" smtClean="0"/>
              <a:t>slices of the contact areas, which were prepared by a focused ion </a:t>
            </a:r>
            <a:r>
              <a:rPr lang="hu-HU" sz="1200" dirty="0" smtClean="0"/>
              <a:t>b</a:t>
            </a:r>
            <a:r>
              <a:rPr lang="en-US" sz="1200" dirty="0" smtClean="0"/>
              <a:t>eam.</a:t>
            </a:r>
            <a:r>
              <a:rPr lang="en-US" sz="1200" i="1" dirty="0" smtClean="0"/>
              <a:t>11 </a:t>
            </a:r>
            <a:r>
              <a:rPr lang="en-US" sz="1200" i="1" dirty="0" smtClean="0"/>
              <a:t>The scale is given by </a:t>
            </a:r>
            <a:r>
              <a:rPr lang="en-US" sz="1200" i="1" dirty="0" smtClean="0"/>
              <a:t>the</a:t>
            </a:r>
            <a:r>
              <a:rPr lang="hu-HU" sz="1200" i="1" dirty="0" smtClean="0"/>
              <a:t> </a:t>
            </a:r>
            <a:r>
              <a:rPr lang="en-US" sz="1200" dirty="0" smtClean="0"/>
              <a:t>interlayer </a:t>
            </a:r>
            <a:r>
              <a:rPr lang="en-US" sz="1200" dirty="0" smtClean="0"/>
              <a:t>distance of 3.4 Å.</a:t>
            </a:r>
            <a:endParaRPr lang="hu-HU" sz="1200" dirty="0"/>
          </a:p>
        </p:txBody>
      </p:sp>
      <p:pic>
        <p:nvPicPr>
          <p:cNvPr id="10244" name="Picture 4" descr="E:\Balint\BME\MSc\Nanoszem\s10ea\kepek\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02"/>
            <a:ext cx="3943112" cy="369093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55721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(d) Resistivity </a:t>
            </a:r>
            <a:r>
              <a:rPr lang="hu-HU" sz="1200" dirty="0" smtClean="0"/>
              <a:t>rho_</a:t>
            </a:r>
            <a:r>
              <a:rPr lang="en-US" sz="1200" dirty="0" smtClean="0"/>
              <a:t>xx </a:t>
            </a:r>
            <a:r>
              <a:rPr lang="en-US" sz="1200" dirty="0" smtClean="0"/>
              <a:t>and mean free path l (inset) as a function of n at different </a:t>
            </a:r>
            <a:r>
              <a:rPr lang="en-US" sz="1200" dirty="0" smtClean="0"/>
              <a:t>T</a:t>
            </a:r>
            <a:r>
              <a:rPr lang="hu-HU" sz="1200" dirty="0" smtClean="0"/>
              <a:t> </a:t>
            </a:r>
            <a:r>
              <a:rPr lang="en-US" sz="1200" dirty="0" smtClean="0"/>
              <a:t>for </a:t>
            </a:r>
            <a:r>
              <a:rPr lang="en-US" sz="1200" dirty="0" smtClean="0"/>
              <a:t>the device in (a). The black dashed line shows l expected if no scattering occurs at device boundaries</a:t>
            </a:r>
            <a:r>
              <a:rPr lang="en-US" sz="1200" dirty="0" smtClean="0"/>
              <a:t>.</a:t>
            </a:r>
            <a:r>
              <a:rPr lang="hu-HU" sz="1200" dirty="0" smtClean="0"/>
              <a:t> </a:t>
            </a:r>
            <a:r>
              <a:rPr lang="en-US" sz="1200" dirty="0" smtClean="0"/>
              <a:t>Acoustic </a:t>
            </a:r>
            <a:r>
              <a:rPr lang="en-US" sz="1200" dirty="0" smtClean="0"/>
              <a:t>phonon scattering leads to shorter l at elevated T as shown by the red and blue dashed curves</a:t>
            </a:r>
            <a:r>
              <a:rPr lang="en-US" sz="1200" dirty="0" smtClean="0"/>
              <a:t>.</a:t>
            </a:r>
            <a:r>
              <a:rPr lang="hu-HU" sz="1200" dirty="0" smtClean="0"/>
              <a:t> </a:t>
            </a:r>
            <a:r>
              <a:rPr lang="en-US" sz="1200" dirty="0" smtClean="0"/>
              <a:t>The </a:t>
            </a:r>
            <a:r>
              <a:rPr lang="en-US" sz="1200" dirty="0" smtClean="0"/>
              <a:t>theory curves were calculated following refs. 7,12</a:t>
            </a:r>
            <a:endParaRPr lang="hu-HU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Capacitor devices and Hall bars – MoS2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3C2-A68E-44C0-BAA6-D3195326F53E}" type="datetime1">
              <a:rPr lang="hu-HU" smtClean="0"/>
              <a:t>2014.03.25.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Van der Waals heterostructures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6CEB2-449B-4A13-8553-100416858653}" type="slidenum">
              <a:rPr lang="hu-HU" smtClean="0"/>
              <a:pPr/>
              <a:t>9</a:t>
            </a:fld>
            <a:endParaRPr lang="hu-HU"/>
          </a:p>
        </p:txBody>
      </p:sp>
      <p:pic>
        <p:nvPicPr>
          <p:cNvPr id="11267" name="Picture 3" descr="E:\Balint\BME\MSc\Nanoszem\s10ea\kepek\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571480"/>
            <a:ext cx="6429388" cy="454867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514351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err="1" smtClean="0"/>
              <a:t>Graphene</a:t>
            </a:r>
            <a:r>
              <a:rPr lang="en-US" sz="1200" dirty="0" smtClean="0"/>
              <a:t> devices fabricated on a MoS2 substrate. (a) Optical micrograph of a typical </a:t>
            </a:r>
            <a:r>
              <a:rPr lang="en-US" sz="1200" dirty="0" smtClean="0"/>
              <a:t>grapheneon-MoS2 </a:t>
            </a:r>
            <a:r>
              <a:rPr lang="en-US" sz="1200" dirty="0" smtClean="0"/>
              <a:t>Hall bar. The </a:t>
            </a:r>
            <a:r>
              <a:rPr lang="en-US" sz="1200" dirty="0" err="1" smtClean="0"/>
              <a:t>heterostructure</a:t>
            </a:r>
            <a:r>
              <a:rPr lang="en-US" sz="1200" dirty="0" smtClean="0"/>
              <a:t> is encapsulated with a thin </a:t>
            </a:r>
            <a:r>
              <a:rPr lang="en-US" sz="1200" dirty="0" err="1" smtClean="0"/>
              <a:t>hBN</a:t>
            </a:r>
            <a:r>
              <a:rPr lang="en-US" sz="1200" dirty="0" smtClean="0"/>
              <a:t> layer that serves as a top </a:t>
            </a:r>
            <a:r>
              <a:rPr lang="en-US" sz="1200" dirty="0" smtClean="0"/>
              <a:t>gate</a:t>
            </a:r>
            <a:r>
              <a:rPr lang="hu-HU" sz="1200" dirty="0" smtClean="0"/>
              <a:t> </a:t>
            </a:r>
            <a:r>
              <a:rPr lang="en-US" sz="1200" dirty="0" smtClean="0"/>
              <a:t>dielectric</a:t>
            </a:r>
            <a:r>
              <a:rPr lang="en-US" sz="1200" dirty="0" smtClean="0"/>
              <a:t>. Scale bar, 10 </a:t>
            </a:r>
            <a:r>
              <a:rPr lang="en-US" sz="1200" dirty="0" err="1" smtClean="0"/>
              <a:t>μm</a:t>
            </a:r>
            <a:r>
              <a:rPr lang="en-US" sz="1200" dirty="0" smtClean="0"/>
              <a:t>. (b) Resistivity and conductivity in zero B for the </a:t>
            </a:r>
            <a:r>
              <a:rPr lang="hu-HU" sz="1200" dirty="0" smtClean="0"/>
              <a:t>g</a:t>
            </a:r>
            <a:r>
              <a:rPr lang="en-US" sz="1200" dirty="0" smtClean="0"/>
              <a:t>raphene-on-MoS2 </a:t>
            </a:r>
            <a:r>
              <a:rPr lang="en-US" sz="1200" dirty="0" smtClean="0"/>
              <a:t>device. (c</a:t>
            </a:r>
            <a:r>
              <a:rPr lang="en-US" sz="1200" dirty="0" smtClean="0"/>
              <a:t>)</a:t>
            </a:r>
            <a:r>
              <a:rPr lang="hu-HU" sz="1200" dirty="0" smtClean="0"/>
              <a:t> </a:t>
            </a:r>
            <a:r>
              <a:rPr lang="en-US" sz="1200" dirty="0" smtClean="0"/>
              <a:t>Its </a:t>
            </a:r>
            <a:r>
              <a:rPr lang="en-US" sz="1200" dirty="0" smtClean="0"/>
              <a:t>Landau fan diagram </a:t>
            </a:r>
            <a:r>
              <a:rPr lang="hu-HU" sz="1200" dirty="0" smtClean="0"/>
              <a:t>rho_</a:t>
            </a:r>
            <a:r>
              <a:rPr lang="en-US" sz="1200" dirty="0" smtClean="0"/>
              <a:t>xx(Vg</a:t>
            </a:r>
            <a:r>
              <a:rPr lang="en-US" sz="1200" dirty="0" smtClean="0"/>
              <a:t>, B). Scale: navy to white, 0 to </a:t>
            </a:r>
            <a:r>
              <a:rPr lang="hu-HU" sz="1200" dirty="0" smtClean="0"/>
              <a:t>&gt;</a:t>
            </a:r>
            <a:r>
              <a:rPr lang="en-US" sz="1200" dirty="0" smtClean="0"/>
              <a:t>3 </a:t>
            </a:r>
            <a:r>
              <a:rPr lang="en-US" sz="1200" dirty="0" err="1" smtClean="0"/>
              <a:t>kOhm</a:t>
            </a:r>
            <a:r>
              <a:rPr lang="en-US" sz="1200" dirty="0" smtClean="0"/>
              <a:t>. (d) Optical image of a </a:t>
            </a:r>
            <a:r>
              <a:rPr lang="en-US" sz="1200" dirty="0" smtClean="0"/>
              <a:t>typical</a:t>
            </a:r>
            <a:r>
              <a:rPr lang="hu-HU" sz="1200" dirty="0" smtClean="0"/>
              <a:t> </a:t>
            </a:r>
            <a:r>
              <a:rPr lang="en-US" sz="1200" dirty="0" smtClean="0"/>
              <a:t>graphene-on-MoS2 </a:t>
            </a:r>
            <a:r>
              <a:rPr lang="en-US" sz="1200" dirty="0" smtClean="0"/>
              <a:t>capacitor. The meandering shape of the top gate is to maximize the active area </a:t>
            </a:r>
            <a:r>
              <a:rPr lang="en-US" sz="1200" dirty="0" smtClean="0"/>
              <a:t>by</a:t>
            </a:r>
            <a:r>
              <a:rPr lang="hu-HU" sz="1200" dirty="0" smtClean="0"/>
              <a:t> </a:t>
            </a:r>
            <a:r>
              <a:rPr lang="en-US" sz="1200" dirty="0" smtClean="0"/>
              <a:t>avoiding </a:t>
            </a:r>
            <a:r>
              <a:rPr lang="en-US" sz="1200" dirty="0" smtClean="0"/>
              <a:t>contamination bubbles (dark spots). Scale bar, 15 </a:t>
            </a:r>
            <a:r>
              <a:rPr lang="en-US" sz="1200" dirty="0" err="1" smtClean="0"/>
              <a:t>μm</a:t>
            </a:r>
            <a:r>
              <a:rPr lang="en-US" sz="1200" dirty="0" smtClean="0"/>
              <a:t>. (e) Capacitance of a </a:t>
            </a:r>
            <a:r>
              <a:rPr lang="en-US" sz="1200" dirty="0" smtClean="0"/>
              <a:t>graphene-on-MoS2</a:t>
            </a:r>
            <a:r>
              <a:rPr lang="hu-HU" sz="1200" dirty="0" smtClean="0"/>
              <a:t> </a:t>
            </a:r>
            <a:r>
              <a:rPr lang="en-US" sz="1200" dirty="0" smtClean="0"/>
              <a:t>device </a:t>
            </a:r>
            <a:r>
              <a:rPr lang="en-US" sz="1200" dirty="0" smtClean="0"/>
              <a:t>in zero and quantizing B. For clarity, the curves are offset by 50 </a:t>
            </a:r>
            <a:r>
              <a:rPr lang="en-US" sz="1200" dirty="0" err="1" smtClean="0"/>
              <a:t>fF.</a:t>
            </a:r>
            <a:r>
              <a:rPr lang="en-US" sz="1200" dirty="0" smtClean="0"/>
              <a:t> (f) Fan diagram </a:t>
            </a:r>
            <a:r>
              <a:rPr lang="en-US" sz="1200" dirty="0" err="1" smtClean="0"/>
              <a:t>Ctot</a:t>
            </a:r>
            <a:r>
              <a:rPr lang="en-US" sz="1200" dirty="0" smtClean="0"/>
              <a:t>(Vg, B). Scale</a:t>
            </a:r>
            <a:r>
              <a:rPr lang="en-US" sz="1200" dirty="0" smtClean="0"/>
              <a:t>:</a:t>
            </a:r>
            <a:r>
              <a:rPr lang="hu-HU" sz="1200" dirty="0" smtClean="0"/>
              <a:t> </a:t>
            </a:r>
            <a:r>
              <a:rPr lang="en-US" sz="1200" dirty="0" smtClean="0"/>
              <a:t>wine </a:t>
            </a:r>
            <a:r>
              <a:rPr lang="en-US" sz="1200" dirty="0" smtClean="0"/>
              <a:t>to white, 0.18 to 0.3 </a:t>
            </a:r>
            <a:r>
              <a:rPr lang="en-US" sz="1200" dirty="0" err="1" smtClean="0"/>
              <a:t>pF.</a:t>
            </a:r>
            <a:r>
              <a:rPr lang="en-US" sz="1200" dirty="0" smtClean="0"/>
              <a:t> The numbers and arrows above the plot mark the filling factors, </a:t>
            </a:r>
            <a:r>
              <a:rPr lang="hu-HU" sz="1200" dirty="0" smtClean="0"/>
              <a:t>nu</a:t>
            </a:r>
            <a:r>
              <a:rPr lang="en-US" sz="1200" dirty="0" smtClean="0"/>
              <a:t> </a:t>
            </a:r>
            <a:r>
              <a:rPr lang="en-US" sz="1200" dirty="0" smtClean="0"/>
              <a:t>.</a:t>
            </a:r>
            <a:endParaRPr lang="hu-HU" sz="1200" dirty="0"/>
          </a:p>
        </p:txBody>
      </p:sp>
      <p:pic>
        <p:nvPicPr>
          <p:cNvPr id="11268" name="Picture 4" descr="E:\Balint\BME\MSc\Nanoszem\s10ea\kepek\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5992"/>
            <a:ext cx="3919538" cy="835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650</TotalTime>
  <Words>2159</Words>
  <Application>Microsoft Office PowerPoint</Application>
  <PresentationFormat>On-screen Show (4:3)</PresentationFormat>
  <Paragraphs>117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presentation template</vt:lpstr>
      <vt:lpstr>Van der Waals heterostructures</vt:lpstr>
      <vt:lpstr>Felvezetés</vt:lpstr>
      <vt:lpstr>Building van der Waals heterostructures</vt:lpstr>
      <vt:lpstr>Current 2D library &amp; speculative ideas</vt:lpstr>
      <vt:lpstr>State-of-the-art and future prospects</vt:lpstr>
      <vt:lpstr>Choice of materials</vt:lpstr>
      <vt:lpstr>Process</vt:lpstr>
      <vt:lpstr>Dominant processes</vt:lpstr>
      <vt:lpstr>Capacitor devices and Hall bars – MoS2</vt:lpstr>
      <vt:lpstr>WS2</vt:lpstr>
      <vt:lpstr>Flat oxides</vt:lpstr>
      <vt:lpstr>Surfaces of different layers</vt:lpstr>
      <vt:lpstr>Slide 13</vt:lpstr>
      <vt:lpstr>hBN-G-hBN polymer-free layer assembly</vt:lpstr>
      <vt:lpstr>Edge-contact</vt:lpstr>
      <vt:lpstr>Large-area, high-performance, BN-G-BN devices.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NW26AB 2013 02 22</dc:title>
  <dc:creator>as</dc:creator>
  <cp:lastModifiedBy>as</cp:lastModifiedBy>
  <cp:revision>46</cp:revision>
  <dcterms:created xsi:type="dcterms:W3CDTF">2014-03-24T21:02:56Z</dcterms:created>
  <dcterms:modified xsi:type="dcterms:W3CDTF">2014-03-25T07:53:30Z</dcterms:modified>
</cp:coreProperties>
</file>