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9" r:id="rId2"/>
    <p:sldId id="305" r:id="rId3"/>
    <p:sldId id="306" r:id="rId4"/>
    <p:sldId id="307" r:id="rId5"/>
    <p:sldId id="308" r:id="rId6"/>
    <p:sldId id="309" r:id="rId7"/>
    <p:sldId id="310" r:id="rId8"/>
    <p:sldId id="317" r:id="rId9"/>
    <p:sldId id="311" r:id="rId10"/>
    <p:sldId id="312" r:id="rId11"/>
    <p:sldId id="313" r:id="rId12"/>
    <p:sldId id="316" r:id="rId13"/>
    <p:sldId id="314" r:id="rId14"/>
    <p:sldId id="315" r:id="rId15"/>
  </p:sldIdLst>
  <p:sldSz cx="9144000" cy="6858000" type="screen4x3"/>
  <p:notesSz cx="6858000" cy="9144000"/>
  <p:custDataLst>
    <p:tags r:id="rId17"/>
  </p:custDataLst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828CB8"/>
    <a:srgbClr val="7786B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6" autoAdjust="0"/>
    <p:restoredTop sz="90300" autoAdjust="0"/>
  </p:normalViewPr>
  <p:slideViewPr>
    <p:cSldViewPr snapToGrid="0">
      <p:cViewPr varScale="1">
        <p:scale>
          <a:sx n="69" d="100"/>
          <a:sy n="69" d="100"/>
        </p:scale>
        <p:origin x="-93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712EB-F129-402F-B988-17BDAFA9C5DB}" type="datetimeFigureOut">
              <a:rPr lang="hu-HU" smtClean="0"/>
              <a:pPr/>
              <a:t>2013.02.20.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E5284-E401-41D5-B58C-02F54196019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E5284-E401-41D5-B58C-02F541960194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E5284-E401-41D5-B58C-02F541960194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E5284-E401-41D5-B58C-02F541960194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E5284-E401-41D5-B58C-02F541960194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2911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2911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765175"/>
            <a:ext cx="8712968" cy="4525963"/>
          </a:xfrm>
        </p:spPr>
        <p:txBody>
          <a:bodyPr/>
          <a:lstStyle>
            <a:lvl1pPr marL="268288" indent="-268288">
              <a:defRPr/>
            </a:lvl1pPr>
            <a:lvl2pPr marL="631825" indent="-268288">
              <a:defRPr/>
            </a:lvl2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8313" y="765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59313" y="7651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 userDrawn="1"/>
        </p:nvSpPr>
        <p:spPr>
          <a:xfrm>
            <a:off x="0" y="6557963"/>
            <a:ext cx="9144000" cy="3000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latin typeface="calibri" pitchFamily="34" charset="0"/>
            </a:endParaRP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latin typeface="calibri" pitchFamily="34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7786B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7651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0" y="6555014"/>
            <a:ext cx="9144000" cy="307777"/>
          </a:xfrm>
          <a:prstGeom prst="rect">
            <a:avLst/>
          </a:prstGeom>
          <a:solidFill>
            <a:srgbClr val="7786B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84688" algn="ctr"/>
                <a:tab pos="8794750" algn="r"/>
                <a:tab pos="8882063" algn="l"/>
              </a:tabLst>
              <a:defRPr/>
            </a:pPr>
            <a:r>
              <a:rPr lang="en-US" sz="1400" dirty="0" err="1" smtClean="0">
                <a:solidFill>
                  <a:schemeClr val="bg1"/>
                </a:solidFill>
                <a:latin typeface="Calibri" pitchFamily="34" charset="0"/>
              </a:rPr>
              <a:t>InSb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 hole QD</a:t>
            </a:r>
            <a:r>
              <a:rPr lang="hu-HU" sz="1400" dirty="0" smtClean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hu-HU" sz="1400" dirty="0" smtClean="0">
                <a:solidFill>
                  <a:schemeClr val="bg1"/>
                </a:solidFill>
                <a:latin typeface="Calibri" pitchFamily="34" charset="0"/>
              </a:rPr>
              <a:t>22/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02</a:t>
            </a:r>
            <a:r>
              <a:rPr lang="hu-HU" sz="1400" dirty="0" smtClean="0">
                <a:solidFill>
                  <a:schemeClr val="bg1"/>
                </a:solidFill>
                <a:latin typeface="Calibri" pitchFamily="34" charset="0"/>
              </a:rPr>
              <a:t>/201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hu-HU" sz="1400" dirty="0" smtClean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en-US" sz="1400" dirty="0" err="1" smtClean="0">
                <a:solidFill>
                  <a:schemeClr val="bg1"/>
                </a:solidFill>
                <a:latin typeface="Calibri" pitchFamily="34" charset="0"/>
              </a:rPr>
              <a:t>NanoJC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881290"/>
            <a:ext cx="9144000" cy="1191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778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</a:rPr>
              <a:t>Electrical control over single hole spins in </a:t>
            </a:r>
            <a:r>
              <a:rPr lang="en-US" sz="2600" dirty="0" err="1" smtClean="0">
                <a:solidFill>
                  <a:schemeClr val="tx1"/>
                </a:solidFill>
                <a:latin typeface="calibri" pitchFamily="34" charset="0"/>
              </a:rPr>
              <a:t>nanowire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</a:rPr>
              <a:t> quantum dots</a:t>
            </a:r>
            <a:endParaRPr lang="hu-HU" sz="2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71600" y="4325248"/>
            <a:ext cx="6400800" cy="127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hu-HU" sz="2500" kern="0" dirty="0" smtClean="0">
                <a:latin typeface="Calibri" pitchFamily="34" charset="0"/>
              </a:rPr>
              <a:t>Gergő</a:t>
            </a:r>
            <a:endParaRPr lang="hu-HU" sz="2500" kern="0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hu-HU" sz="2000" kern="0" dirty="0" err="1" smtClean="0">
                <a:latin typeface="Calibri" pitchFamily="34" charset="0"/>
              </a:rPr>
              <a:t>Nano</a:t>
            </a:r>
            <a:r>
              <a:rPr lang="en-US" sz="2000" kern="0" dirty="0" smtClean="0">
                <a:latin typeface="Calibri" pitchFamily="34" charset="0"/>
              </a:rPr>
              <a:t>JC</a:t>
            </a:r>
            <a:endParaRPr lang="hu-HU" sz="2000" kern="0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hu-HU" sz="2000" kern="0" dirty="0" smtClean="0">
                <a:latin typeface="Calibri" pitchFamily="34" charset="0"/>
              </a:rPr>
              <a:t>22/</a:t>
            </a:r>
            <a:r>
              <a:rPr lang="en-US" sz="2000" kern="0" dirty="0" smtClean="0">
                <a:latin typeface="Calibri" pitchFamily="34" charset="0"/>
              </a:rPr>
              <a:t>02</a:t>
            </a:r>
            <a:r>
              <a:rPr lang="hu-HU" sz="2000" kern="0" dirty="0" smtClean="0">
                <a:latin typeface="Calibri" pitchFamily="34" charset="0"/>
              </a:rPr>
              <a:t>/201</a:t>
            </a:r>
            <a:r>
              <a:rPr lang="en-US" sz="2000" kern="0" dirty="0" smtClean="0">
                <a:latin typeface="Calibri" pitchFamily="34" charset="0"/>
              </a:rPr>
              <a:t>3</a:t>
            </a:r>
            <a:endParaRPr lang="hu-HU" sz="2000" kern="0" dirty="0">
              <a:latin typeface="Calibri" pitchFamily="34" charset="0"/>
            </a:endParaRPr>
          </a:p>
        </p:txBody>
      </p:sp>
      <p:pic>
        <p:nvPicPr>
          <p:cNvPr id="6148" name="Picture 8" descr="nanologo"/>
          <p:cNvPicPr>
            <a:picLocks noChangeAspect="1" noChangeArrowheads="1"/>
          </p:cNvPicPr>
          <p:nvPr/>
        </p:nvPicPr>
        <p:blipFill>
          <a:blip r:embed="rId2" cstate="print"/>
          <a:srcRect t="13727" b="15331"/>
          <a:stretch>
            <a:fillRect/>
          </a:stretch>
        </p:blipFill>
        <p:spPr bwMode="auto">
          <a:xfrm>
            <a:off x="1979613" y="5732463"/>
            <a:ext cx="15843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5876925"/>
            <a:ext cx="277177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35280" y="2255519"/>
            <a:ext cx="84277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 smtClean="0"/>
              <a:t>V</a:t>
            </a:r>
            <a:r>
              <a:rPr lang="nl-NL" sz="1600" dirty="0" smtClean="0"/>
              <a:t>. S. </a:t>
            </a:r>
            <a:r>
              <a:rPr lang="nl-NL" sz="1600" dirty="0" smtClean="0"/>
              <a:t>Pribiag, S</a:t>
            </a:r>
            <a:r>
              <a:rPr lang="nl-NL" sz="1600" dirty="0" smtClean="0"/>
              <a:t>. </a:t>
            </a:r>
            <a:r>
              <a:rPr lang="nl-NL" sz="1600" dirty="0" smtClean="0"/>
              <a:t>Nadj-Perge, </a:t>
            </a:r>
            <a:r>
              <a:rPr lang="nl-NL" sz="1600" dirty="0" smtClean="0"/>
              <a:t>S. M. </a:t>
            </a:r>
            <a:r>
              <a:rPr lang="nl-NL" sz="1600" dirty="0" smtClean="0"/>
              <a:t>Frolov, </a:t>
            </a:r>
            <a:r>
              <a:rPr lang="nl-NL" sz="1600" dirty="0" smtClean="0"/>
              <a:t>J. W. G. van </a:t>
            </a:r>
            <a:r>
              <a:rPr lang="nl-NL" sz="1600" dirty="0" smtClean="0"/>
              <a:t>den Berg, </a:t>
            </a:r>
            <a:r>
              <a:rPr lang="nl-NL" sz="1600" dirty="0" smtClean="0"/>
              <a:t>I. van </a:t>
            </a:r>
            <a:r>
              <a:rPr lang="nl-NL" sz="1600" dirty="0" smtClean="0"/>
              <a:t>Weperen, </a:t>
            </a:r>
            <a:r>
              <a:rPr lang="nl-NL" sz="1600" dirty="0" smtClean="0"/>
              <a:t>S. R. </a:t>
            </a:r>
            <a:r>
              <a:rPr lang="nl-NL" sz="1600" dirty="0" smtClean="0"/>
              <a:t>Plissard, E</a:t>
            </a:r>
            <a:r>
              <a:rPr lang="nl-NL" sz="1600" dirty="0" smtClean="0"/>
              <a:t>. P. A. M. </a:t>
            </a:r>
            <a:r>
              <a:rPr lang="nl-NL" sz="1600" dirty="0" smtClean="0"/>
              <a:t>Bakkers and </a:t>
            </a:r>
            <a:r>
              <a:rPr lang="nl-NL" sz="1600" dirty="0" smtClean="0"/>
              <a:t>L. P. </a:t>
            </a:r>
            <a:r>
              <a:rPr lang="nl-NL" sz="1600" dirty="0" smtClean="0"/>
              <a:t>Kouwenhoven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663208" y="3229094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arXiv:1302.2648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dot measurements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765175"/>
            <a:ext cx="8674928" cy="2526665"/>
          </a:xfrm>
        </p:spPr>
        <p:txBody>
          <a:bodyPr/>
          <a:lstStyle/>
          <a:p>
            <a:r>
              <a:rPr lang="en-US" sz="2400" dirty="0" smtClean="0"/>
              <a:t>g-factor measurements</a:t>
            </a:r>
          </a:p>
          <a:p>
            <a:pPr lvl="1"/>
            <a:r>
              <a:rPr lang="en-US" sz="2000" dirty="0" smtClean="0"/>
              <a:t>Pauli spin blockade</a:t>
            </a:r>
          </a:p>
          <a:p>
            <a:pPr lvl="1"/>
            <a:r>
              <a:rPr lang="en-US" sz="2000" dirty="0" smtClean="0"/>
              <a:t>lifted by  EDSR</a:t>
            </a:r>
          </a:p>
          <a:p>
            <a:pPr lvl="1"/>
            <a:r>
              <a:rPr lang="en-US" sz="2000" dirty="0" smtClean="0"/>
              <a:t>cross section at f=3.4 GHz</a:t>
            </a:r>
          </a:p>
          <a:p>
            <a:pPr lvl="1"/>
            <a:r>
              <a:rPr lang="en-US" sz="2000" dirty="0" smtClean="0"/>
              <a:t>2-axis vector magnet → investigation of anisotropy</a:t>
            </a:r>
            <a:endParaRPr lang="hu-HU" sz="2000" dirty="0" smtClean="0"/>
          </a:p>
          <a:p>
            <a:pPr lvl="1">
              <a:buNone/>
            </a:pPr>
            <a:endParaRPr lang="hu-HU" sz="16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pPr>
              <a:buNone/>
            </a:pPr>
            <a:endParaRPr lang="hu-HU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" y="3530919"/>
            <a:ext cx="8843520" cy="280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531109" y="1569720"/>
          <a:ext cx="1389803" cy="373380"/>
        </p:xfrm>
        <a:graphic>
          <a:graphicData uri="http://schemas.openxmlformats.org/presentationml/2006/ole">
            <p:oleObj spid="_x0000_s7172" name="Equation" r:id="rId4" imgW="8506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dot measurements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765175"/>
            <a:ext cx="8674928" cy="2526665"/>
          </a:xfrm>
        </p:spPr>
        <p:txBody>
          <a:bodyPr/>
          <a:lstStyle/>
          <a:p>
            <a:r>
              <a:rPr lang="en-US" sz="2400" dirty="0" smtClean="0"/>
              <a:t>g-factor measurements</a:t>
            </a:r>
          </a:p>
          <a:p>
            <a:pPr lvl="1"/>
            <a:r>
              <a:rPr lang="en-US" sz="2000" dirty="0" smtClean="0"/>
              <a:t>electron g-factor ≈35-45</a:t>
            </a:r>
          </a:p>
          <a:p>
            <a:pPr lvl="1"/>
            <a:r>
              <a:rPr lang="en-US" sz="2000" dirty="0" smtClean="0"/>
              <a:t>hole g-factor ≈0.5-4</a:t>
            </a:r>
          </a:p>
          <a:p>
            <a:pPr lvl="1">
              <a:buNone/>
            </a:pPr>
            <a:r>
              <a:rPr lang="en-US" sz="2000" dirty="0" smtClean="0"/>
              <a:t>	→ gate-induced g-tensor modulation also contributes to the EDSR mechanism (apart from the direct SOI)</a:t>
            </a:r>
          </a:p>
          <a:p>
            <a:pPr lvl="1"/>
            <a:endParaRPr lang="hu-HU" sz="2000" dirty="0" smtClean="0"/>
          </a:p>
          <a:p>
            <a:pPr lvl="1">
              <a:buNone/>
            </a:pPr>
            <a:endParaRPr lang="hu-HU" sz="16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pPr>
              <a:buNone/>
            </a:pPr>
            <a:endParaRPr lang="hu-HU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" y="3530919"/>
            <a:ext cx="8843520" cy="280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dot measurements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765175"/>
            <a:ext cx="8674928" cy="2526665"/>
          </a:xfrm>
        </p:spPr>
        <p:txBody>
          <a:bodyPr/>
          <a:lstStyle/>
          <a:p>
            <a:r>
              <a:rPr lang="en-US" sz="2400" dirty="0" smtClean="0"/>
              <a:t>g-factor measurements</a:t>
            </a:r>
          </a:p>
          <a:p>
            <a:pPr lvl="1"/>
            <a:r>
              <a:rPr lang="en-US" sz="2000" dirty="0" smtClean="0"/>
              <a:t>peak at B=0 due to hyperfine interaction → </a:t>
            </a:r>
            <a:r>
              <a:rPr lang="en-US" sz="2000" dirty="0" err="1" smtClean="0"/>
              <a:t>A</a:t>
            </a:r>
            <a:r>
              <a:rPr lang="en-US" sz="2000" baseline="-25000" dirty="0" err="1" smtClean="0"/>
              <a:t>e</a:t>
            </a:r>
            <a:r>
              <a:rPr lang="en-US" sz="2000" dirty="0" smtClean="0"/>
              <a:t>/A</a:t>
            </a:r>
            <a:r>
              <a:rPr lang="en-US" sz="2000" baseline="-25000" dirty="0" smtClean="0"/>
              <a:t>h</a:t>
            </a:r>
            <a:r>
              <a:rPr lang="en-US" sz="2000" dirty="0" smtClean="0"/>
              <a:t>≈7</a:t>
            </a:r>
          </a:p>
          <a:p>
            <a:pPr lvl="1"/>
            <a:endParaRPr lang="hu-HU" sz="2000" dirty="0" smtClean="0"/>
          </a:p>
          <a:p>
            <a:pPr lvl="1">
              <a:buNone/>
            </a:pPr>
            <a:endParaRPr lang="hu-HU" sz="16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pPr>
              <a:buNone/>
            </a:pPr>
            <a:endParaRPr lang="hu-HU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l="26105" r="42519"/>
          <a:stretch>
            <a:fillRect/>
          </a:stretch>
        </p:blipFill>
        <p:spPr bwMode="auto">
          <a:xfrm>
            <a:off x="222819" y="3354399"/>
            <a:ext cx="2855661" cy="289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6421" y="3638984"/>
            <a:ext cx="5743739" cy="277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dot measurements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765175"/>
            <a:ext cx="8674928" cy="2526665"/>
          </a:xfrm>
        </p:spPr>
        <p:txBody>
          <a:bodyPr/>
          <a:lstStyle/>
          <a:p>
            <a:r>
              <a:rPr lang="en-US" sz="2400" dirty="0" smtClean="0"/>
              <a:t>strong </a:t>
            </a:r>
            <a:r>
              <a:rPr lang="en-US" sz="2400" dirty="0" err="1" smtClean="0"/>
              <a:t>interdot</a:t>
            </a:r>
            <a:r>
              <a:rPr lang="en-US" sz="2400" dirty="0" smtClean="0"/>
              <a:t> coupling regime</a:t>
            </a:r>
          </a:p>
          <a:p>
            <a:pPr lvl="1"/>
            <a:r>
              <a:rPr lang="en-US" sz="1800" dirty="0" smtClean="0"/>
              <a:t>spin blockade lifted by</a:t>
            </a:r>
            <a:br>
              <a:rPr lang="en-US" sz="1800" dirty="0" smtClean="0"/>
            </a:br>
            <a:r>
              <a:rPr lang="en-US" sz="1800" dirty="0" smtClean="0"/>
              <a:t>finite B → dip at B=0</a:t>
            </a:r>
          </a:p>
          <a:p>
            <a:pPr lvl="1"/>
            <a:r>
              <a:rPr lang="en-US" sz="1800" dirty="0" smtClean="0"/>
              <a:t>for electrons: mixing of states</a:t>
            </a:r>
            <a:br>
              <a:rPr lang="en-US" sz="1800" dirty="0" smtClean="0"/>
            </a:br>
            <a:r>
              <a:rPr lang="en-US" sz="1800" dirty="0" smtClean="0"/>
              <a:t>by SOI → anisotropic</a:t>
            </a:r>
          </a:p>
          <a:p>
            <a:pPr lvl="1"/>
            <a:r>
              <a:rPr lang="en-US" sz="1800" dirty="0" smtClean="0"/>
              <a:t>for holes, it's isotropic!</a:t>
            </a:r>
            <a:endParaRPr lang="hu-HU" sz="1800" dirty="0" smtClean="0"/>
          </a:p>
          <a:p>
            <a:pPr lvl="1">
              <a:buNone/>
            </a:pPr>
            <a:endParaRPr lang="hu-HU" sz="18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pPr>
              <a:buNone/>
            </a:pPr>
            <a:endParaRPr lang="hu-HU" sz="24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9980" y="1264920"/>
            <a:ext cx="5128260" cy="512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195" y="4024801"/>
            <a:ext cx="2310765" cy="239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4752" y="2743200"/>
            <a:ext cx="8674928" cy="883920"/>
          </a:xfrm>
        </p:spPr>
        <p:txBody>
          <a:bodyPr/>
          <a:lstStyle/>
          <a:p>
            <a:pPr lvl="1" algn="ctr">
              <a:buNone/>
            </a:pPr>
            <a:r>
              <a:rPr lang="en-US" sz="2600" dirty="0" smtClean="0"/>
              <a:t>Thank you for your attention!</a:t>
            </a:r>
            <a:endParaRPr lang="hu-HU" sz="2600" dirty="0" smtClean="0"/>
          </a:p>
          <a:p>
            <a:endParaRPr lang="hu-HU" sz="2600" dirty="0" smtClean="0"/>
          </a:p>
          <a:p>
            <a:endParaRPr lang="hu-HU" sz="2600" dirty="0" smtClean="0"/>
          </a:p>
          <a:p>
            <a:endParaRPr lang="hu-HU" sz="2600" dirty="0" smtClean="0"/>
          </a:p>
          <a:p>
            <a:endParaRPr lang="hu-HU" sz="2600" dirty="0" smtClean="0"/>
          </a:p>
          <a:p>
            <a:endParaRPr lang="hu-HU" sz="2600" dirty="0" smtClean="0"/>
          </a:p>
          <a:p>
            <a:pPr>
              <a:buNone/>
            </a:pPr>
            <a:endParaRPr lang="hu-H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Outline</a:t>
            </a:r>
            <a:r>
              <a:rPr lang="hu-HU" dirty="0" smtClean="0"/>
              <a:t>	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765175"/>
            <a:ext cx="8964488" cy="5346065"/>
          </a:xfrm>
        </p:spPr>
        <p:txBody>
          <a:bodyPr>
            <a:noAutofit/>
          </a:bodyPr>
          <a:lstStyle/>
          <a:p>
            <a:r>
              <a:rPr lang="en-US" sz="2400" dirty="0" smtClean="0"/>
              <a:t>Holes in III-V semiconductors</a:t>
            </a:r>
            <a:endParaRPr lang="hu-HU" sz="2400" dirty="0" smtClean="0"/>
          </a:p>
          <a:p>
            <a:pPr lvl="1"/>
            <a:r>
              <a:rPr lang="en-US" sz="1600" dirty="0" smtClean="0"/>
              <a:t>strong spin-orbit interaction</a:t>
            </a:r>
          </a:p>
          <a:p>
            <a:pPr lvl="1"/>
            <a:r>
              <a:rPr lang="en-US" sz="1600" dirty="0" smtClean="0"/>
              <a:t>different effective mass</a:t>
            </a:r>
            <a:endParaRPr lang="en-US" sz="1600" dirty="0" smtClean="0"/>
          </a:p>
          <a:p>
            <a:pPr lvl="1"/>
            <a:r>
              <a:rPr lang="en-US" sz="1600" dirty="0" smtClean="0"/>
              <a:t>weak coupling to nuclear spins → longer coherence times</a:t>
            </a:r>
          </a:p>
          <a:p>
            <a:pPr lvl="2"/>
            <a:r>
              <a:rPr lang="en-US" sz="1600" dirty="0" smtClean="0"/>
              <a:t>holes with p-</a:t>
            </a:r>
            <a:r>
              <a:rPr lang="en-US" sz="1600" dirty="0" err="1" smtClean="0"/>
              <a:t>orbitals</a:t>
            </a:r>
            <a:r>
              <a:rPr lang="en-US" sz="1600" dirty="0" smtClean="0"/>
              <a:t>: contact hyperfine interaction vanishes</a:t>
            </a:r>
          </a:p>
          <a:p>
            <a:pPr lvl="2">
              <a:buNone/>
            </a:pPr>
            <a:r>
              <a:rPr lang="en-US" sz="1600" dirty="0" smtClean="0"/>
              <a:t>	(10.1103/PhysRevB.78.155329)</a:t>
            </a:r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  <a:p>
            <a:pPr lvl="2">
              <a:buNone/>
            </a:pPr>
            <a:endParaRPr lang="en-US" sz="1600" dirty="0" smtClean="0"/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  <a:p>
            <a:pPr lvl="2">
              <a:buNone/>
            </a:pPr>
            <a:endParaRPr lang="en-US" sz="1600" dirty="0" smtClean="0"/>
          </a:p>
          <a:p>
            <a:r>
              <a:rPr lang="en-US" sz="2000" dirty="0" smtClean="0"/>
              <a:t>Hole quantum dots</a:t>
            </a:r>
          </a:p>
          <a:p>
            <a:pPr lvl="1"/>
            <a:r>
              <a:rPr lang="en-US" sz="1600" dirty="0" smtClean="0"/>
              <a:t>fabrication is challenging</a:t>
            </a:r>
          </a:p>
          <a:p>
            <a:pPr lvl="1"/>
            <a:r>
              <a:rPr lang="en-US" sz="1600" dirty="0" smtClean="0"/>
              <a:t>conventional p-doped quantum wells: low stability and </a:t>
            </a:r>
            <a:r>
              <a:rPr lang="en-US" sz="1600" dirty="0" err="1" smtClean="0"/>
              <a:t>tuneability</a:t>
            </a:r>
            <a:endParaRPr lang="en-US" sz="1600" dirty="0" smtClean="0"/>
          </a:p>
          <a:p>
            <a:pPr lvl="1"/>
            <a:r>
              <a:rPr lang="en-US" sz="1600" dirty="0" err="1" smtClean="0"/>
              <a:t>InSb</a:t>
            </a:r>
            <a:r>
              <a:rPr lang="en-US" sz="1600" dirty="0" smtClean="0"/>
              <a:t> </a:t>
            </a:r>
            <a:r>
              <a:rPr lang="en-US" sz="1600" dirty="0" err="1" smtClean="0"/>
              <a:t>nanowire</a:t>
            </a:r>
            <a:r>
              <a:rPr lang="en-US" sz="1600" dirty="0" smtClean="0"/>
              <a:t>: high </a:t>
            </a:r>
            <a:r>
              <a:rPr lang="en-US" sz="1600" dirty="0" err="1" smtClean="0"/>
              <a:t>stability&amp;tuneability</a:t>
            </a:r>
            <a:r>
              <a:rPr lang="en-US" sz="1600" dirty="0" smtClean="0"/>
              <a:t> → direct comparison of electrons and holes</a:t>
            </a:r>
            <a:endParaRPr lang="hu-HU" sz="16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pPr>
              <a:buNone/>
            </a:pPr>
            <a:endParaRPr lang="hu-H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9461" y="2697482"/>
            <a:ext cx="3872598" cy="201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760" y="1923099"/>
            <a:ext cx="5672138" cy="242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device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765175"/>
            <a:ext cx="4240088" cy="1764665"/>
          </a:xfrm>
        </p:spPr>
        <p:txBody>
          <a:bodyPr/>
          <a:lstStyle/>
          <a:p>
            <a:r>
              <a:rPr lang="en-US" sz="2400" dirty="0" err="1" smtClean="0"/>
              <a:t>InSb</a:t>
            </a:r>
            <a:r>
              <a:rPr lang="en-US" sz="2400" dirty="0" smtClean="0"/>
              <a:t> </a:t>
            </a:r>
            <a:r>
              <a:rPr lang="en-US" sz="2400" dirty="0" err="1" smtClean="0"/>
              <a:t>nanowire</a:t>
            </a:r>
            <a:endParaRPr lang="hu-HU" sz="2400" dirty="0" smtClean="0"/>
          </a:p>
          <a:p>
            <a:pPr lvl="1"/>
            <a:r>
              <a:rPr lang="en-US" sz="1600" dirty="0" smtClean="0"/>
              <a:t>precise control over crystal structure</a:t>
            </a:r>
          </a:p>
          <a:p>
            <a:pPr lvl="1"/>
            <a:r>
              <a:rPr lang="en-US" sz="1600" dirty="0" smtClean="0"/>
              <a:t>small </a:t>
            </a:r>
            <a:r>
              <a:rPr lang="en-US" sz="1600" dirty="0" err="1" smtClean="0"/>
              <a:t>bandgap</a:t>
            </a:r>
            <a:r>
              <a:rPr lang="en-US" sz="1600" dirty="0" smtClean="0"/>
              <a:t> (≈0.2 </a:t>
            </a:r>
            <a:r>
              <a:rPr lang="en-US" sz="1600" dirty="0" err="1" smtClean="0"/>
              <a:t>eV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100 nm in diameter, 2-3 </a:t>
            </a:r>
            <a:r>
              <a:rPr lang="el-GR" sz="1600" dirty="0" smtClean="0"/>
              <a:t>μ</a:t>
            </a:r>
            <a:r>
              <a:rPr lang="en-US" sz="1600" dirty="0" smtClean="0"/>
              <a:t>m long</a:t>
            </a:r>
            <a:endParaRPr lang="hu-HU" sz="16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pPr>
              <a:buNone/>
            </a:pPr>
            <a:endParaRPr lang="hu-HU" sz="2400" dirty="0"/>
          </a:p>
        </p:txBody>
      </p:sp>
      <p:sp>
        <p:nvSpPr>
          <p:cNvPr id="6" name="Tartalom helye 2"/>
          <p:cNvSpPr txBox="1">
            <a:spLocks/>
          </p:cNvSpPr>
          <p:nvPr/>
        </p:nvSpPr>
        <p:spPr bwMode="auto">
          <a:xfrm>
            <a:off x="331912" y="3615055"/>
            <a:ext cx="4529648" cy="176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latin typeface="Calibri" pitchFamily="34" charset="0"/>
              </a:rPr>
              <a:t>Basic device</a:t>
            </a:r>
            <a:endParaRPr kumimoji="0" lang="hu-H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31825" marR="0" lvl="1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demonstration of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ambipolar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transport</a:t>
            </a:r>
          </a:p>
          <a:p>
            <a:pPr marL="631825" marR="0" lvl="1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285 nm SiO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2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, Ti/Au contacts, 300 nm spacing</a:t>
            </a:r>
            <a:endParaRPr kumimoji="0" lang="en-US" sz="16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631825" marR="0" lvl="1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300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mK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base temperature</a:t>
            </a:r>
            <a:endParaRPr kumimoji="0" lang="hu-H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quantum dots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765175"/>
            <a:ext cx="5154488" cy="5102225"/>
          </a:xfrm>
        </p:spPr>
        <p:txBody>
          <a:bodyPr/>
          <a:lstStyle/>
          <a:p>
            <a:r>
              <a:rPr lang="en-US" sz="2400" dirty="0" smtClean="0"/>
              <a:t>Device with f</a:t>
            </a:r>
            <a:r>
              <a:rPr lang="en-US" sz="2400" dirty="0" smtClean="0"/>
              <a:t>inger gates</a:t>
            </a:r>
            <a:endParaRPr lang="hu-HU" sz="2400" dirty="0" smtClean="0"/>
          </a:p>
          <a:p>
            <a:pPr lvl="1"/>
            <a:r>
              <a:rPr lang="en-US" sz="1600" dirty="0" smtClean="0"/>
              <a:t>Ti/Al </a:t>
            </a:r>
            <a:r>
              <a:rPr lang="en-US" sz="1600" dirty="0" smtClean="0"/>
              <a:t>contacts</a:t>
            </a:r>
          </a:p>
          <a:p>
            <a:pPr lvl="1"/>
            <a:r>
              <a:rPr lang="en-US" sz="1600" dirty="0" err="1" smtClean="0"/>
              <a:t>InSb</a:t>
            </a:r>
            <a:r>
              <a:rPr lang="en-US" sz="1600" dirty="0" smtClean="0"/>
              <a:t> </a:t>
            </a:r>
            <a:r>
              <a:rPr lang="en-US" sz="1600" dirty="0" err="1" smtClean="0"/>
              <a:t>nanowire</a:t>
            </a:r>
            <a:endParaRPr lang="en-US" sz="1600" dirty="0" smtClean="0"/>
          </a:p>
          <a:p>
            <a:pPr lvl="1"/>
            <a:r>
              <a:rPr lang="en-US" sz="1600" dirty="0" smtClean="0"/>
              <a:t>25 nm Si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N</a:t>
            </a:r>
            <a:r>
              <a:rPr lang="en-US" sz="1600" baseline="-25000" dirty="0" smtClean="0"/>
              <a:t>4</a:t>
            </a:r>
          </a:p>
          <a:p>
            <a:pPr lvl="1"/>
            <a:r>
              <a:rPr lang="en-US" sz="1600" dirty="0" smtClean="0"/>
              <a:t>finger gates</a:t>
            </a:r>
            <a:br>
              <a:rPr lang="en-US" sz="1600" dirty="0" smtClean="0"/>
            </a:br>
            <a:r>
              <a:rPr lang="en-US" sz="1600" dirty="0" smtClean="0"/>
              <a:t>(gate </a:t>
            </a:r>
            <a:r>
              <a:rPr lang="en-US" sz="1600" dirty="0" err="1" smtClean="0"/>
              <a:t>widths&amp;inter</a:t>
            </a:r>
            <a:r>
              <a:rPr lang="en-US" sz="1600" dirty="0" smtClean="0"/>
              <a:t>-gate spacing ≈30 nm)</a:t>
            </a:r>
          </a:p>
          <a:p>
            <a:pPr lvl="1"/>
            <a:r>
              <a:rPr lang="en-US" sz="1600" dirty="0" smtClean="0"/>
              <a:t>50 </a:t>
            </a:r>
            <a:r>
              <a:rPr lang="en-US" sz="1600" dirty="0" smtClean="0"/>
              <a:t>nm </a:t>
            </a:r>
            <a:r>
              <a:rPr lang="en-US" sz="1600" dirty="0" smtClean="0"/>
              <a:t>Si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N</a:t>
            </a:r>
            <a:r>
              <a:rPr lang="en-US" sz="1600" baseline="-25000" dirty="0" smtClean="0"/>
              <a:t>4</a:t>
            </a:r>
          </a:p>
          <a:p>
            <a:pPr lvl="1"/>
            <a:r>
              <a:rPr lang="en-US" sz="1600" dirty="0" smtClean="0"/>
              <a:t>wide gate</a:t>
            </a:r>
            <a:endParaRPr lang="en-US" sz="1600" dirty="0" smtClean="0"/>
          </a:p>
          <a:p>
            <a:pPr lvl="1"/>
            <a:endParaRPr lang="hu-HU" sz="16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pPr>
              <a:buNone/>
            </a:pPr>
            <a:endParaRPr lang="hu-HU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5726" y="1053465"/>
            <a:ext cx="3849167" cy="397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8665" y="993918"/>
            <a:ext cx="44481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0980" y="2184663"/>
            <a:ext cx="4593020" cy="42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quantum dots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765175"/>
            <a:ext cx="5154488" cy="2514053"/>
          </a:xfrm>
        </p:spPr>
        <p:txBody>
          <a:bodyPr/>
          <a:lstStyle/>
          <a:p>
            <a:r>
              <a:rPr lang="en-US" sz="2400" dirty="0" smtClean="0"/>
              <a:t>Confining potential</a:t>
            </a:r>
            <a:endParaRPr lang="hu-HU" sz="2400" dirty="0" smtClean="0"/>
          </a:p>
          <a:p>
            <a:pPr lvl="1"/>
            <a:r>
              <a:rPr lang="en-US" sz="1800" dirty="0" smtClean="0"/>
              <a:t>Single dot:</a:t>
            </a:r>
          </a:p>
          <a:p>
            <a:pPr lvl="1">
              <a:buNone/>
            </a:pPr>
            <a:r>
              <a:rPr lang="en-US" sz="1600" dirty="0" smtClean="0"/>
              <a:t>	negative voltage on a single gate</a:t>
            </a:r>
          </a:p>
          <a:p>
            <a:pPr lvl="1"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npn</a:t>
            </a:r>
            <a:r>
              <a:rPr lang="en-US" sz="1600" dirty="0" smtClean="0"/>
              <a:t>-like NW</a:t>
            </a:r>
          </a:p>
          <a:p>
            <a:pPr lvl="1"/>
            <a:r>
              <a:rPr lang="en-US" sz="1800" dirty="0" smtClean="0"/>
              <a:t>Double dot</a:t>
            </a:r>
          </a:p>
          <a:p>
            <a:pPr lvl="1">
              <a:buNone/>
            </a:pPr>
            <a:r>
              <a:rPr lang="en-US" sz="1600" dirty="0" smtClean="0"/>
              <a:t>	</a:t>
            </a:r>
            <a:r>
              <a:rPr lang="en-US" sz="1600" dirty="0" smtClean="0"/>
              <a:t>using gates 2&amp;3 → strong </a:t>
            </a:r>
            <a:r>
              <a:rPr lang="en-US" sz="1600" dirty="0" err="1" smtClean="0"/>
              <a:t>interdot</a:t>
            </a:r>
            <a:r>
              <a:rPr lang="en-US" sz="1600" dirty="0" smtClean="0"/>
              <a:t> coupling</a:t>
            </a:r>
            <a:br>
              <a:rPr lang="en-US" sz="1600" dirty="0" smtClean="0"/>
            </a:br>
            <a:r>
              <a:rPr lang="en-US" sz="1600" dirty="0" smtClean="0"/>
              <a:t>using gates 2&amp;4 → weak </a:t>
            </a:r>
            <a:r>
              <a:rPr lang="en-US" sz="1600" dirty="0" err="1" smtClean="0"/>
              <a:t>interdot</a:t>
            </a:r>
            <a:r>
              <a:rPr lang="en-US" sz="1600" dirty="0" smtClean="0"/>
              <a:t> coupling</a:t>
            </a:r>
          </a:p>
          <a:p>
            <a:pPr lvl="1"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nppn</a:t>
            </a:r>
            <a:r>
              <a:rPr lang="en-US" sz="1600" dirty="0" smtClean="0"/>
              <a:t>-like NW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48506 0.0842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on the basic device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765175"/>
            <a:ext cx="5154488" cy="5102225"/>
          </a:xfrm>
        </p:spPr>
        <p:txBody>
          <a:bodyPr/>
          <a:lstStyle/>
          <a:p>
            <a:r>
              <a:rPr lang="en-US" sz="2400" dirty="0" smtClean="0"/>
              <a:t>Determination of the </a:t>
            </a:r>
            <a:r>
              <a:rPr lang="en-US" sz="2400" dirty="0" err="1" smtClean="0"/>
              <a:t>bandgap</a:t>
            </a:r>
            <a:endParaRPr lang="hu-HU" sz="2400" dirty="0" smtClean="0"/>
          </a:p>
          <a:p>
            <a:pPr lvl="1"/>
            <a:r>
              <a:rPr lang="en-US" sz="1600" dirty="0" smtClean="0"/>
              <a:t>large bias stability diagram of the basic device</a:t>
            </a:r>
          </a:p>
          <a:p>
            <a:pPr lvl="1"/>
            <a:r>
              <a:rPr lang="en-US" sz="1600" dirty="0" err="1" smtClean="0"/>
              <a:t>bandgap</a:t>
            </a:r>
            <a:r>
              <a:rPr lang="en-US" sz="1600" dirty="0" smtClean="0"/>
              <a:t> ≈ 0.2 </a:t>
            </a:r>
            <a:r>
              <a:rPr lang="en-US" sz="1600" dirty="0" err="1" smtClean="0"/>
              <a:t>eV</a:t>
            </a:r>
            <a:endParaRPr lang="en-US" sz="1600" dirty="0" smtClean="0"/>
          </a:p>
          <a:p>
            <a:pPr lvl="1"/>
            <a:endParaRPr lang="hu-HU" sz="16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pPr>
              <a:buNone/>
            </a:pPr>
            <a:endParaRPr lang="hu-HU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7680" y="2779206"/>
            <a:ext cx="4602481" cy="300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" y="2866290"/>
            <a:ext cx="3470910" cy="271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998" y="2909888"/>
            <a:ext cx="77819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9658" y="888683"/>
            <a:ext cx="38957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dot measurements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765175"/>
            <a:ext cx="5154488" cy="5102225"/>
          </a:xfrm>
        </p:spPr>
        <p:txBody>
          <a:bodyPr/>
          <a:lstStyle/>
          <a:p>
            <a:r>
              <a:rPr lang="en-US" sz="2400" dirty="0" smtClean="0"/>
              <a:t>Stability diagram</a:t>
            </a:r>
            <a:endParaRPr lang="hu-HU" sz="2400" dirty="0" smtClean="0"/>
          </a:p>
          <a:p>
            <a:pPr lvl="1"/>
            <a:r>
              <a:rPr lang="en-US" sz="1600" dirty="0" smtClean="0"/>
              <a:t>few hole regime</a:t>
            </a:r>
          </a:p>
          <a:p>
            <a:pPr lvl="1"/>
            <a:r>
              <a:rPr lang="en-US" sz="1600" dirty="0" smtClean="0"/>
              <a:t>direct tunneling in the conduction band</a:t>
            </a:r>
            <a:br>
              <a:rPr lang="en-US" sz="1600" dirty="0" smtClean="0"/>
            </a:br>
            <a:r>
              <a:rPr lang="en-US" sz="1600" dirty="0" smtClean="0"/>
              <a:t>over V</a:t>
            </a:r>
            <a:r>
              <a:rPr lang="en-US" sz="1600" baseline="-25000" dirty="0" smtClean="0"/>
              <a:t>sd</a:t>
            </a:r>
            <a:r>
              <a:rPr lang="en-US" sz="1600" dirty="0" smtClean="0"/>
              <a:t>≈90 mV</a:t>
            </a:r>
            <a:endParaRPr lang="en-US" sz="1600" baseline="-25000" dirty="0" smtClean="0"/>
          </a:p>
          <a:p>
            <a:pPr lvl="1"/>
            <a:endParaRPr lang="hu-HU" sz="16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pPr>
              <a:buNone/>
            </a:pP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560" y="882211"/>
            <a:ext cx="4615520" cy="196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998" y="2909888"/>
            <a:ext cx="77819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dot measurements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765175"/>
            <a:ext cx="5154488" cy="5102225"/>
          </a:xfrm>
        </p:spPr>
        <p:txBody>
          <a:bodyPr/>
          <a:lstStyle/>
          <a:p>
            <a:r>
              <a:rPr lang="en-US" sz="2400" dirty="0" smtClean="0"/>
              <a:t>Stability diagram</a:t>
            </a:r>
            <a:endParaRPr lang="hu-HU" sz="2400" dirty="0" smtClean="0"/>
          </a:p>
          <a:p>
            <a:pPr lvl="1"/>
            <a:r>
              <a:rPr lang="en-US" sz="1600" dirty="0" smtClean="0"/>
              <a:t>resonances ending at the 0h diamond?</a:t>
            </a:r>
          </a:p>
          <a:p>
            <a:pPr lvl="1"/>
            <a:r>
              <a:rPr lang="en-US" sz="1600" dirty="0" smtClean="0"/>
              <a:t>g-factor≈35 </a:t>
            </a:r>
            <a:r>
              <a:rPr lang="en-US" sz="1600" dirty="0" smtClean="0"/>
              <a:t>→ electrons </a:t>
            </a:r>
            <a:br>
              <a:rPr lang="en-US" sz="1600" dirty="0" smtClean="0"/>
            </a:br>
            <a:r>
              <a:rPr lang="en-US" sz="1600" dirty="0" smtClean="0"/>
              <a:t>→ DOS of the n-type leads</a:t>
            </a:r>
            <a:endParaRPr lang="en-US" sz="1600" dirty="0" smtClean="0"/>
          </a:p>
          <a:p>
            <a:pPr lvl="1"/>
            <a:endParaRPr lang="hu-HU" sz="16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pPr>
              <a:buNone/>
            </a:pP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dot measurements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765175"/>
            <a:ext cx="5154488" cy="667385"/>
          </a:xfrm>
        </p:spPr>
        <p:txBody>
          <a:bodyPr/>
          <a:lstStyle/>
          <a:p>
            <a:r>
              <a:rPr lang="en-US" sz="2400" dirty="0" smtClean="0"/>
              <a:t>Few-hole double dot</a:t>
            </a:r>
            <a:endParaRPr lang="hu-HU" sz="2400" dirty="0" smtClean="0"/>
          </a:p>
          <a:p>
            <a:pPr lvl="1">
              <a:buNone/>
            </a:pPr>
            <a:endParaRPr lang="hu-HU" sz="16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pPr>
              <a:buNone/>
            </a:pPr>
            <a:endParaRPr lang="hu-HU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4130" y="848678"/>
            <a:ext cx="2769870" cy="152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535305" y="1857829"/>
            <a:ext cx="6470333" cy="4480105"/>
            <a:chOff x="535305" y="1857829"/>
            <a:chExt cx="6470333" cy="4480105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t="3146" r="3041"/>
            <a:stretch>
              <a:fillRect/>
            </a:stretch>
          </p:blipFill>
          <p:spPr bwMode="auto">
            <a:xfrm>
              <a:off x="535305" y="1938338"/>
              <a:ext cx="6470333" cy="4399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537029" y="1857829"/>
              <a:ext cx="362857" cy="391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"/>
  <p:tag name="MAGPC" val="50"/>
  <p:tag name="FONTSIZE" val="10"/>
</p:tagLst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8670</TotalTime>
  <Words>300</Words>
  <Application>Microsoft Office PowerPoint</Application>
  <PresentationFormat>On-screen Show (4:3)</PresentationFormat>
  <Paragraphs>151</Paragraphs>
  <Slides>14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Alapértelmezett terv</vt:lpstr>
      <vt:lpstr>Microsoft Equation 3.0</vt:lpstr>
      <vt:lpstr>Slide 1</vt:lpstr>
      <vt:lpstr>Outline </vt:lpstr>
      <vt:lpstr>Basic device</vt:lpstr>
      <vt:lpstr>Defining quantum dots</vt:lpstr>
      <vt:lpstr>Defining quantum dots</vt:lpstr>
      <vt:lpstr>Measurements on the basic device</vt:lpstr>
      <vt:lpstr>Single dot measurements</vt:lpstr>
      <vt:lpstr>Single dot measurements</vt:lpstr>
      <vt:lpstr>Double dot measurements</vt:lpstr>
      <vt:lpstr>Double dot measurements</vt:lpstr>
      <vt:lpstr>Double dot measurements</vt:lpstr>
      <vt:lpstr>Double dot measurements</vt:lpstr>
      <vt:lpstr>Double dot measurements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Fülöp Gergő</dc:creator>
  <cp:lastModifiedBy>fuge</cp:lastModifiedBy>
  <cp:revision>528</cp:revision>
  <dcterms:created xsi:type="dcterms:W3CDTF">2011-05-18T17:49:11Z</dcterms:created>
  <dcterms:modified xsi:type="dcterms:W3CDTF">2013-02-21T17:01:57Z</dcterms:modified>
</cp:coreProperties>
</file>