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066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944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066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511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002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75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50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463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140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262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450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FAD7-BF0C-4CD3-8A40-03877EBEC942}" type="datetimeFigureOut">
              <a:rPr lang="hu-HU" smtClean="0"/>
              <a:t>2013.10.24.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E061-7F85-4B23-9A8A-2F17385E860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130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2" Type="http://schemas.openxmlformats.org/officeDocument/2006/relationships/image" Target="../media/image84.png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u-HU" sz="4400" dirty="0" err="1" smtClean="0"/>
              <a:t>Superconductivity</a:t>
            </a:r>
            <a:r>
              <a:rPr lang="hu-HU" sz="4400" dirty="0" smtClean="0"/>
              <a:t>, </a:t>
            </a:r>
            <a:r>
              <a:rPr lang="hu-HU" sz="4400" dirty="0" err="1" smtClean="0"/>
              <a:t>Nanowires</a:t>
            </a:r>
            <a:r>
              <a:rPr lang="hu-HU" sz="4400" dirty="0" smtClean="0"/>
              <a:t>, </a:t>
            </a:r>
            <a:r>
              <a:rPr lang="hu-HU" sz="4400" dirty="0" err="1" smtClean="0"/>
              <a:t>Quantum</a:t>
            </a:r>
            <a:r>
              <a:rPr lang="hu-HU" sz="4400" dirty="0" smtClean="0"/>
              <a:t> </a:t>
            </a:r>
            <a:r>
              <a:rPr lang="hu-HU" sz="4400" dirty="0" err="1" smtClean="0"/>
              <a:t>Dots</a:t>
            </a:r>
            <a:r>
              <a:rPr lang="hu-HU" sz="4400" dirty="0" smtClean="0"/>
              <a:t>, </a:t>
            </a:r>
            <a:r>
              <a:rPr lang="hu-HU" sz="4400" dirty="0" err="1" smtClean="0"/>
              <a:t>Cooper-pairs</a:t>
            </a:r>
            <a:r>
              <a:rPr lang="hu-HU" sz="4400" dirty="0" smtClean="0"/>
              <a:t>, </a:t>
            </a:r>
            <a:r>
              <a:rPr lang="hu-HU" sz="4400" dirty="0" err="1" smtClean="0"/>
              <a:t>Majoranna-fermions</a:t>
            </a:r>
            <a:r>
              <a:rPr lang="hu-HU" sz="4400" dirty="0"/>
              <a:t/>
            </a:r>
            <a:br>
              <a:rPr lang="hu-HU" sz="4400" dirty="0"/>
            </a:br>
            <a:r>
              <a:rPr lang="hu-HU" sz="4400" smtClean="0"/>
              <a:t>alias </a:t>
            </a:r>
            <a:r>
              <a:rPr lang="hu-HU" sz="4400" smtClean="0"/>
              <a:t>3 </a:t>
            </a:r>
            <a:r>
              <a:rPr lang="hu-HU" sz="4400" dirty="0" smtClean="0"/>
              <a:t>more </a:t>
            </a:r>
            <a:r>
              <a:rPr lang="hu-HU" sz="4400" dirty="0" err="1" smtClean="0"/>
              <a:t>JCs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Zoltán Scherübl</a:t>
            </a:r>
          </a:p>
          <a:p>
            <a:r>
              <a:rPr lang="hu-HU" dirty="0" smtClean="0"/>
              <a:t>24.10.2013</a:t>
            </a:r>
          </a:p>
          <a:p>
            <a:r>
              <a:rPr lang="hu-HU" dirty="0" smtClean="0"/>
              <a:t>BME </a:t>
            </a:r>
            <a:r>
              <a:rPr lang="hu-HU" dirty="0" err="1" smtClean="0"/>
              <a:t>Nanophysics</a:t>
            </a:r>
            <a:r>
              <a:rPr lang="hu-HU" dirty="0" smtClean="0"/>
              <a:t> </a:t>
            </a:r>
            <a:r>
              <a:rPr lang="hu-HU" dirty="0" err="1" smtClean="0"/>
              <a:t>Seminar</a:t>
            </a:r>
            <a:r>
              <a:rPr lang="hu-HU" dirty="0" smtClean="0"/>
              <a:t> - </a:t>
            </a:r>
            <a:r>
              <a:rPr lang="hu-HU" dirty="0" err="1" smtClean="0"/>
              <a:t>Lecture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1229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9728" y="73152"/>
            <a:ext cx="41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Hamiltonian of 1 S-T </a:t>
            </a:r>
            <a:r>
              <a:rPr lang="hu-HU" dirty="0" err="1" smtClean="0"/>
              <a:t>qubit</a:t>
            </a:r>
            <a:r>
              <a:rPr lang="hu-HU" dirty="0" smtClean="0"/>
              <a:t> (</a:t>
            </a:r>
            <a:r>
              <a:rPr lang="hu-HU" dirty="0" err="1" smtClean="0"/>
              <a:t>coupled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SC):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91" y="452723"/>
            <a:ext cx="3981450" cy="25717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09728" y="720137"/>
            <a:ext cx="65401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Cooper-pair</a:t>
            </a:r>
            <a:r>
              <a:rPr lang="hu-HU" dirty="0" smtClean="0"/>
              <a:t> </a:t>
            </a:r>
            <a:r>
              <a:rPr lang="hu-HU" dirty="0" err="1" smtClean="0"/>
              <a:t>box</a:t>
            </a:r>
            <a:r>
              <a:rPr lang="hu-HU" dirty="0" smtClean="0"/>
              <a:t>: </a:t>
            </a:r>
            <a:r>
              <a:rPr lang="hu-HU" dirty="0" err="1" smtClean="0"/>
              <a:t>finite</a:t>
            </a:r>
            <a:r>
              <a:rPr lang="hu-HU" dirty="0" smtClean="0"/>
              <a:t> </a:t>
            </a:r>
            <a:r>
              <a:rPr lang="hu-HU" dirty="0" err="1" smtClean="0"/>
              <a:t>charging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(E</a:t>
            </a:r>
            <a:r>
              <a:rPr lang="hu-HU" baseline="-25000" dirty="0" smtClean="0"/>
              <a:t>C</a:t>
            </a:r>
            <a:r>
              <a:rPr lang="hu-HU" dirty="0" smtClean="0"/>
              <a:t>), fix </a:t>
            </a:r>
            <a:r>
              <a:rPr lang="hu-HU" dirty="0" err="1" smtClean="0"/>
              <a:t>electron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(N)</a:t>
            </a:r>
          </a:p>
          <a:p>
            <a:endParaRPr lang="hu-HU" dirty="0"/>
          </a:p>
          <a:p>
            <a:r>
              <a:rPr lang="hu-HU" dirty="0" smtClean="0"/>
              <a:t>2 S-T </a:t>
            </a:r>
            <a:r>
              <a:rPr lang="hu-HU" dirty="0" err="1" smtClean="0"/>
              <a:t>qubit</a:t>
            </a:r>
            <a:r>
              <a:rPr lang="hu-HU" dirty="0" smtClean="0"/>
              <a:t> </a:t>
            </a:r>
            <a:r>
              <a:rPr lang="hu-HU" dirty="0" err="1" smtClean="0"/>
              <a:t>coulped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 </a:t>
            </a:r>
            <a:r>
              <a:rPr lang="hu-HU" dirty="0" err="1" smtClean="0"/>
              <a:t>long</a:t>
            </a:r>
            <a:r>
              <a:rPr lang="hu-HU" dirty="0" smtClean="0"/>
              <a:t> ( &gt;&gt; </a:t>
            </a:r>
            <a:r>
              <a:rPr lang="el-GR" dirty="0" smtClean="0"/>
              <a:t>ξ</a:t>
            </a:r>
            <a:r>
              <a:rPr lang="hu-HU" baseline="-25000" dirty="0" smtClean="0"/>
              <a:t>0 </a:t>
            </a:r>
            <a:r>
              <a:rPr lang="hu-HU" dirty="0" smtClean="0"/>
              <a:t>) CPB: </a:t>
            </a:r>
            <a:r>
              <a:rPr lang="hu-HU" dirty="0" err="1" smtClean="0"/>
              <a:t>capacitive</a:t>
            </a:r>
            <a:r>
              <a:rPr lang="hu-HU" dirty="0" smtClean="0"/>
              <a:t> </a:t>
            </a:r>
            <a:r>
              <a:rPr lang="hu-HU" dirty="0" err="1" smtClean="0"/>
              <a:t>coupling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|00&gt; is </a:t>
            </a:r>
            <a:r>
              <a:rPr lang="hu-HU" dirty="0" err="1" smtClean="0"/>
              <a:t>not</a:t>
            </a:r>
            <a:r>
              <a:rPr lang="hu-HU" dirty="0" smtClean="0"/>
              <a:t> part of S-T </a:t>
            </a:r>
            <a:r>
              <a:rPr lang="hu-HU" dirty="0" err="1" smtClean="0"/>
              <a:t>qubit</a:t>
            </a:r>
            <a:r>
              <a:rPr lang="hu-HU" dirty="0" smtClean="0"/>
              <a:t> </a:t>
            </a:r>
            <a:r>
              <a:rPr lang="hu-HU" dirty="0" err="1" smtClean="0"/>
              <a:t>base</a:t>
            </a:r>
            <a:r>
              <a:rPr lang="hu-HU" dirty="0" smtClean="0"/>
              <a:t>, </a:t>
            </a:r>
            <a:r>
              <a:rPr lang="hu-HU" dirty="0" err="1" smtClean="0"/>
              <a:t>but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999" y="73152"/>
            <a:ext cx="4695825" cy="65341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44" y="1714666"/>
            <a:ext cx="2828925" cy="2952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93" y="2490285"/>
            <a:ext cx="2333625" cy="3048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9790" y="2504572"/>
            <a:ext cx="1504950" cy="27622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00" y="3004470"/>
            <a:ext cx="3648075" cy="619125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09728" y="3784270"/>
            <a:ext cx="110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Numbers</a:t>
            </a:r>
            <a:r>
              <a:rPr lang="hu-HU" dirty="0" smtClean="0"/>
              <a:t>: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400" y="4474951"/>
            <a:ext cx="1352550" cy="2667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405" y="4747783"/>
            <a:ext cx="1219200" cy="2571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400" y="4185689"/>
            <a:ext cx="1685925" cy="2571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8150" y="4503526"/>
            <a:ext cx="2257425" cy="238125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2558522" y="4372319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→</a:t>
            </a:r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725" y="5197719"/>
            <a:ext cx="1485900" cy="27622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6159" y="5197719"/>
            <a:ext cx="1543050" cy="257175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2539896" y="512104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→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083576" y="5419982"/>
            <a:ext cx="339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V</a:t>
            </a:r>
            <a:r>
              <a:rPr lang="hu-HU" baseline="-25000" dirty="0" smtClean="0"/>
              <a:t>AB</a:t>
            </a:r>
            <a:r>
              <a:rPr lang="hu-HU" dirty="0" smtClean="0"/>
              <a:t> </a:t>
            </a:r>
            <a:r>
              <a:rPr lang="hu-HU" dirty="0" err="1" smtClean="0"/>
              <a:t>saturates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E</a:t>
            </a:r>
            <a:r>
              <a:rPr lang="hu-HU" baseline="-25000" dirty="0" smtClean="0"/>
              <a:t>C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fixed </a:t>
            </a:r>
            <a:r>
              <a:rPr lang="el-GR" dirty="0" smtClean="0"/>
              <a:t>γ</a:t>
            </a:r>
            <a:r>
              <a:rPr lang="hu-HU" dirty="0" smtClean="0"/>
              <a:t>,</a:t>
            </a:r>
            <a:r>
              <a:rPr lang="el-GR" dirty="0" smtClean="0"/>
              <a:t>δ</a:t>
            </a:r>
            <a:endParaRPr lang="hu-HU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09728" y="5790468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Large</a:t>
            </a:r>
            <a:r>
              <a:rPr lang="hu-HU" dirty="0" smtClean="0"/>
              <a:t> V</a:t>
            </a:r>
            <a:r>
              <a:rPr lang="hu-HU" baseline="-25000" dirty="0" smtClean="0"/>
              <a:t>AB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small</a:t>
            </a:r>
            <a:r>
              <a:rPr lang="hu-HU" dirty="0" smtClean="0"/>
              <a:t> </a:t>
            </a:r>
            <a:r>
              <a:rPr lang="el-GR" dirty="0" smtClean="0"/>
              <a:t>δ</a:t>
            </a:r>
            <a:r>
              <a:rPr lang="hu-HU" dirty="0" smtClean="0"/>
              <a:t> </a:t>
            </a:r>
            <a:r>
              <a:rPr lang="hu-HU" dirty="0" err="1" smtClean="0"/>
              <a:t>requires</a:t>
            </a:r>
            <a:r>
              <a:rPr lang="hu-HU" dirty="0" smtClean="0"/>
              <a:t> </a:t>
            </a:r>
            <a:r>
              <a:rPr lang="hu-HU" dirty="0" err="1" smtClean="0"/>
              <a:t>large</a:t>
            </a:r>
            <a:r>
              <a:rPr lang="hu-HU" dirty="0" smtClean="0"/>
              <a:t> </a:t>
            </a:r>
            <a:r>
              <a:rPr lang="el-GR" dirty="0" smtClean="0"/>
              <a:t>γ</a:t>
            </a:r>
            <a:endParaRPr lang="hu-HU" dirty="0" smtClean="0"/>
          </a:p>
          <a:p>
            <a:r>
              <a:rPr lang="hu-HU" dirty="0" smtClean="0"/>
              <a:t>(</a:t>
            </a:r>
            <a:r>
              <a:rPr lang="hu-HU" dirty="0" err="1" smtClean="0"/>
              <a:t>few</a:t>
            </a:r>
            <a:r>
              <a:rPr lang="hu-HU" dirty="0" smtClean="0"/>
              <a:t> </a:t>
            </a:r>
            <a:r>
              <a:rPr lang="hu-HU" dirty="0" err="1" smtClean="0"/>
              <a:t>channel</a:t>
            </a:r>
            <a:r>
              <a:rPr lang="hu-HU" dirty="0" smtClean="0"/>
              <a:t> NW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interface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416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26" y="296799"/>
            <a:ext cx="9744075" cy="37528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0144" y="4486656"/>
            <a:ext cx="498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Majorana</a:t>
            </a:r>
            <a:r>
              <a:rPr lang="hu-HU" dirty="0" smtClean="0"/>
              <a:t> </a:t>
            </a:r>
            <a:r>
              <a:rPr lang="hu-HU" dirty="0" err="1"/>
              <a:t>b</a:t>
            </a:r>
            <a:r>
              <a:rPr lang="hu-HU" dirty="0" err="1" smtClean="0"/>
              <a:t>ound</a:t>
            </a:r>
            <a:r>
              <a:rPr lang="hu-HU" dirty="0" smtClean="0"/>
              <a:t> </a:t>
            </a:r>
            <a:r>
              <a:rPr lang="hu-HU" dirty="0" err="1"/>
              <a:t>s</a:t>
            </a:r>
            <a:r>
              <a:rPr lang="hu-HU" dirty="0" err="1" smtClean="0"/>
              <a:t>tate</a:t>
            </a:r>
            <a:r>
              <a:rPr lang="hu-HU" dirty="0" smtClean="0"/>
              <a:t> </a:t>
            </a:r>
            <a:r>
              <a:rPr lang="hu-HU" dirty="0" err="1" smtClean="0"/>
              <a:t>suppress</a:t>
            </a:r>
            <a:r>
              <a:rPr lang="hu-HU" dirty="0" smtClean="0"/>
              <a:t> LAR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favor</a:t>
            </a:r>
            <a:r>
              <a:rPr lang="hu-HU" dirty="0" smtClean="0"/>
              <a:t> of CAR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619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46304" y="114109"/>
            <a:ext cx="2351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Majorana</a:t>
            </a:r>
            <a:r>
              <a:rPr lang="hu-HU" dirty="0" smtClean="0"/>
              <a:t> Hamiltonian: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11" y="518064"/>
            <a:ext cx="1343025" cy="2571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888" y="211645"/>
            <a:ext cx="4752975" cy="58007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470439"/>
            <a:ext cx="695325" cy="3048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939" y="527589"/>
            <a:ext cx="1619250" cy="24765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46304" y="809862"/>
            <a:ext cx="2021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Excitation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: E</a:t>
            </a:r>
          </a:p>
          <a:p>
            <a:r>
              <a:rPr lang="hu-HU" dirty="0" err="1" smtClean="0"/>
              <a:t>Level</a:t>
            </a:r>
            <a:r>
              <a:rPr lang="hu-HU" dirty="0" smtClean="0"/>
              <a:t> </a:t>
            </a:r>
            <a:r>
              <a:rPr lang="hu-HU" dirty="0" err="1" smtClean="0"/>
              <a:t>width</a:t>
            </a:r>
            <a:r>
              <a:rPr lang="hu-HU" dirty="0" smtClean="0"/>
              <a:t>: </a:t>
            </a:r>
            <a:r>
              <a:rPr lang="el-GR" dirty="0" smtClean="0"/>
              <a:t>Γ</a:t>
            </a:r>
            <a:r>
              <a:rPr lang="hu-HU" baseline="-25000" dirty="0" smtClean="0"/>
              <a:t>M</a:t>
            </a:r>
            <a:endParaRPr lang="hu-HU" baseline="-25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167563" y="946903"/>
            <a:ext cx="361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&lt;&lt; E</a:t>
            </a:r>
            <a:r>
              <a:rPr lang="hu-HU" baseline="-25000" dirty="0" smtClean="0"/>
              <a:t>M </a:t>
            </a:r>
            <a:r>
              <a:rPr lang="hu-HU" dirty="0" err="1" smtClean="0"/>
              <a:t>needed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suppression</a:t>
            </a:r>
            <a:r>
              <a:rPr lang="hu-HU" dirty="0" smtClean="0"/>
              <a:t> of LAR</a:t>
            </a:r>
            <a:endParaRPr lang="hu-HU" baseline="-25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46304" y="1550323"/>
            <a:ext cx="2569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Unitary</a:t>
            </a:r>
            <a:r>
              <a:rPr lang="hu-HU" dirty="0" smtClean="0"/>
              <a:t> </a:t>
            </a:r>
            <a:r>
              <a:rPr lang="hu-HU" dirty="0" err="1" smtClean="0"/>
              <a:t>scattering</a:t>
            </a:r>
            <a:r>
              <a:rPr lang="hu-HU" dirty="0" smtClean="0"/>
              <a:t> </a:t>
            </a:r>
            <a:r>
              <a:rPr lang="hu-HU" dirty="0" err="1" smtClean="0"/>
              <a:t>matrix</a:t>
            </a:r>
            <a:r>
              <a:rPr lang="hu-HU" dirty="0" smtClean="0"/>
              <a:t>: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632" y="1618593"/>
            <a:ext cx="3733800" cy="2571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2006" y="1960075"/>
            <a:ext cx="4581525" cy="5238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2640" y="2568257"/>
            <a:ext cx="1838325" cy="2667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1398" y="2568257"/>
            <a:ext cx="742950" cy="26670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190324" y="2518591"/>
            <a:ext cx="3949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Basis</a:t>
            </a:r>
            <a:r>
              <a:rPr lang="hu-HU" dirty="0" smtClean="0"/>
              <a:t>: </a:t>
            </a:r>
            <a:r>
              <a:rPr lang="hu-HU" dirty="0" err="1" smtClean="0"/>
              <a:t>propagating</a:t>
            </a:r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electrones</a:t>
            </a:r>
            <a:r>
              <a:rPr lang="hu-HU" dirty="0" smtClean="0"/>
              <a:t> and </a:t>
            </a:r>
            <a:r>
              <a:rPr lang="hu-HU" dirty="0" err="1" smtClean="0"/>
              <a:t>holes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leads</a:t>
            </a:r>
            <a:endParaRPr lang="hu-HU" dirty="0" smtClean="0"/>
          </a:p>
          <a:p>
            <a:r>
              <a:rPr lang="hu-HU" dirty="0" err="1" smtClean="0"/>
              <a:t>Assumptions</a:t>
            </a:r>
            <a:r>
              <a:rPr lang="hu-HU" dirty="0" smtClean="0"/>
              <a:t>: no </a:t>
            </a:r>
            <a:r>
              <a:rPr lang="hu-HU" dirty="0" err="1" smtClean="0"/>
              <a:t>cross-coupling</a:t>
            </a:r>
            <a:r>
              <a:rPr lang="hu-HU" dirty="0" smtClean="0"/>
              <a:t>,</a:t>
            </a:r>
          </a:p>
          <a:p>
            <a:r>
              <a:rPr lang="hu-HU" dirty="0"/>
              <a:t>	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dependence</a:t>
            </a:r>
            <a:r>
              <a:rPr lang="hu-HU" dirty="0" smtClean="0"/>
              <a:t> </a:t>
            </a:r>
            <a:r>
              <a:rPr lang="hu-HU" dirty="0" err="1" smtClean="0"/>
              <a:t>neglected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397680" y="252437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 </a:t>
            </a:r>
            <a:r>
              <a:rPr lang="hu-HU" dirty="0" err="1" smtClean="0"/>
              <a:t>MBSs</a:t>
            </a:r>
            <a:endParaRPr lang="hu-HU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111" y="3787062"/>
            <a:ext cx="3086100" cy="5238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377" y="4365429"/>
            <a:ext cx="3371850" cy="6096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8757" y="4684693"/>
            <a:ext cx="2514600" cy="238125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7607" y="4408468"/>
            <a:ext cx="952500" cy="276225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16057" y="4378681"/>
            <a:ext cx="1219200" cy="285750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190324" y="5029521"/>
            <a:ext cx="373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excitation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, </a:t>
            </a:r>
            <a:r>
              <a:rPr lang="hu-HU" dirty="0" err="1" smtClean="0"/>
              <a:t>weak</a:t>
            </a:r>
            <a:r>
              <a:rPr lang="hu-HU" dirty="0" smtClean="0"/>
              <a:t> </a:t>
            </a:r>
            <a:r>
              <a:rPr lang="hu-HU" dirty="0" err="1" smtClean="0"/>
              <a:t>coupling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111" y="5393575"/>
            <a:ext cx="3533775" cy="600075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197277" y="5932771"/>
            <a:ext cx="9508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Off-diag</a:t>
            </a:r>
            <a:r>
              <a:rPr lang="hu-HU" dirty="0" smtClean="0"/>
              <a:t> of S: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off-diag</a:t>
            </a:r>
            <a:r>
              <a:rPr lang="hu-HU" dirty="0" smtClean="0"/>
              <a:t> </a:t>
            </a:r>
            <a:r>
              <a:rPr lang="hu-HU" dirty="0" err="1" smtClean="0"/>
              <a:t>element</a:t>
            </a:r>
            <a:r>
              <a:rPr lang="hu-HU" dirty="0" smtClean="0"/>
              <a:t>: </a:t>
            </a:r>
            <a:r>
              <a:rPr lang="hu-HU" dirty="0" err="1" smtClean="0"/>
              <a:t>only</a:t>
            </a:r>
            <a:r>
              <a:rPr lang="hu-HU" dirty="0" smtClean="0"/>
              <a:t> CAR (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normal</a:t>
            </a:r>
            <a:r>
              <a:rPr lang="hu-HU" dirty="0" smtClean="0"/>
              <a:t> </a:t>
            </a:r>
            <a:r>
              <a:rPr lang="hu-HU" dirty="0" err="1" smtClean="0"/>
              <a:t>tunneling</a:t>
            </a:r>
            <a:r>
              <a:rPr lang="hu-HU" dirty="0" smtClean="0"/>
              <a:t>) </a:t>
            </a:r>
            <a:r>
              <a:rPr lang="hu-HU" dirty="0" err="1" smtClean="0"/>
              <a:t>with</a:t>
            </a:r>
            <a:r>
              <a:rPr lang="hu-HU" dirty="0" smtClean="0"/>
              <a:t>		</a:t>
            </a:r>
            <a:r>
              <a:rPr lang="hu-HU" dirty="0" err="1" smtClean="0"/>
              <a:t>probability</a:t>
            </a:r>
            <a:endParaRPr lang="hu-HU" dirty="0" smtClean="0"/>
          </a:p>
          <a:p>
            <a:r>
              <a:rPr lang="hu-HU" dirty="0" err="1" smtClean="0"/>
              <a:t>Probability</a:t>
            </a:r>
            <a:r>
              <a:rPr lang="hu-HU" dirty="0" smtClean="0"/>
              <a:t> of LAR: </a:t>
            </a:r>
            <a:endParaRPr lang="hu-HU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02233" y="6011106"/>
            <a:ext cx="1152525" cy="2667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54161" y="6285630"/>
            <a:ext cx="25812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8496" y="329184"/>
            <a:ext cx="94884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Probability</a:t>
            </a:r>
            <a:r>
              <a:rPr lang="hu-HU" dirty="0" smtClean="0"/>
              <a:t> of e</a:t>
            </a:r>
            <a:r>
              <a:rPr lang="hu-HU" baseline="-25000" dirty="0"/>
              <a:t>1</a:t>
            </a:r>
            <a:r>
              <a:rPr lang="hu-HU" dirty="0" smtClean="0"/>
              <a:t> </a:t>
            </a:r>
            <a:r>
              <a:rPr lang="hu-HU" dirty="0"/>
              <a:t>→</a:t>
            </a:r>
            <a:r>
              <a:rPr lang="hu-HU" dirty="0" smtClean="0"/>
              <a:t> e</a:t>
            </a:r>
            <a:r>
              <a:rPr lang="hu-HU" baseline="-25000" dirty="0"/>
              <a:t>2</a:t>
            </a:r>
            <a:r>
              <a:rPr lang="hu-HU" dirty="0" smtClean="0"/>
              <a:t> and e</a:t>
            </a:r>
            <a:r>
              <a:rPr lang="hu-HU" baseline="-25000" dirty="0" smtClean="0"/>
              <a:t>1</a:t>
            </a:r>
            <a:r>
              <a:rPr lang="hu-HU" dirty="0" smtClean="0"/>
              <a:t> </a:t>
            </a:r>
            <a:r>
              <a:rPr lang="hu-HU" dirty="0"/>
              <a:t>→</a:t>
            </a:r>
            <a:r>
              <a:rPr lang="hu-HU" dirty="0" smtClean="0"/>
              <a:t> h</a:t>
            </a:r>
            <a:r>
              <a:rPr lang="hu-HU" baseline="-25000" dirty="0" smtClean="0"/>
              <a:t>2</a:t>
            </a:r>
            <a:r>
              <a:rPr lang="hu-HU" dirty="0" smtClean="0"/>
              <a:t> </a:t>
            </a:r>
            <a:r>
              <a:rPr lang="hu-HU" dirty="0" err="1" smtClean="0"/>
              <a:t>equal</a:t>
            </a:r>
            <a:r>
              <a:rPr lang="hu-HU" dirty="0" smtClean="0"/>
              <a:t> </a:t>
            </a:r>
            <a:r>
              <a:rPr lang="hu-HU" dirty="0"/>
              <a:t>→</a:t>
            </a:r>
            <a:r>
              <a:rPr lang="hu-HU" dirty="0" smtClean="0"/>
              <a:t> CAR </a:t>
            </a:r>
            <a:r>
              <a:rPr lang="hu-HU" dirty="0" err="1" smtClean="0"/>
              <a:t>cannot</a:t>
            </a:r>
            <a:r>
              <a:rPr lang="hu-HU" dirty="0" smtClean="0"/>
              <a:t> be </a:t>
            </a:r>
            <a:r>
              <a:rPr lang="hu-HU" dirty="0" err="1" smtClean="0"/>
              <a:t>detected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current</a:t>
            </a:r>
            <a:r>
              <a:rPr lang="hu-HU" dirty="0" smtClean="0"/>
              <a:t> </a:t>
            </a:r>
            <a:r>
              <a:rPr lang="hu-HU" dirty="0"/>
              <a:t>→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Assumption</a:t>
            </a:r>
            <a:r>
              <a:rPr lang="hu-HU" dirty="0" smtClean="0"/>
              <a:t>: </a:t>
            </a:r>
            <a:r>
              <a:rPr lang="hu-HU" dirty="0" err="1" smtClean="0"/>
              <a:t>equally</a:t>
            </a:r>
            <a:r>
              <a:rPr lang="hu-HU" dirty="0" smtClean="0"/>
              <a:t> </a:t>
            </a:r>
            <a:r>
              <a:rPr lang="hu-HU" dirty="0" err="1" smtClean="0"/>
              <a:t>baised</a:t>
            </a:r>
            <a:r>
              <a:rPr lang="hu-HU" dirty="0" smtClean="0"/>
              <a:t> </a:t>
            </a:r>
            <a:r>
              <a:rPr lang="hu-HU" dirty="0" err="1" smtClean="0"/>
              <a:t>leads</a:t>
            </a:r>
            <a:r>
              <a:rPr lang="hu-HU" dirty="0" smtClean="0"/>
              <a:t>,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temperature</a:t>
            </a:r>
            <a:r>
              <a:rPr lang="hu-HU" dirty="0" smtClean="0"/>
              <a:t> (		), </a:t>
            </a:r>
            <a:r>
              <a:rPr lang="hu-HU" dirty="0" err="1" smtClean="0"/>
              <a:t>weak</a:t>
            </a:r>
            <a:r>
              <a:rPr lang="hu-HU" dirty="0" smtClean="0"/>
              <a:t> </a:t>
            </a:r>
            <a:r>
              <a:rPr lang="hu-HU" dirty="0" err="1" smtClean="0"/>
              <a:t>coupling</a:t>
            </a:r>
            <a:r>
              <a:rPr lang="hu-HU" dirty="0" smtClean="0"/>
              <a:t> (		)</a:t>
            </a:r>
          </a:p>
          <a:p>
            <a:r>
              <a:rPr lang="hu-HU" dirty="0"/>
              <a:t>→</a:t>
            </a:r>
            <a:r>
              <a:rPr lang="hu-HU" dirty="0" smtClean="0"/>
              <a:t> </a:t>
            </a:r>
            <a:r>
              <a:rPr lang="hu-HU" dirty="0" err="1" smtClean="0"/>
              <a:t>Shot-noise</a:t>
            </a:r>
            <a:r>
              <a:rPr lang="hu-HU" dirty="0" smtClean="0"/>
              <a:t> </a:t>
            </a:r>
            <a:r>
              <a:rPr lang="hu-HU" dirty="0" err="1" smtClean="0"/>
              <a:t>dominates</a:t>
            </a:r>
            <a:r>
              <a:rPr lang="hu-HU" dirty="0" smtClean="0"/>
              <a:t> </a:t>
            </a:r>
            <a:r>
              <a:rPr lang="hu-HU" dirty="0"/>
              <a:t>→</a:t>
            </a:r>
            <a:r>
              <a:rPr lang="hu-HU" dirty="0" smtClean="0"/>
              <a:t> </a:t>
            </a:r>
            <a:r>
              <a:rPr lang="hu-HU" dirty="0" err="1" smtClean="0"/>
              <a:t>transfered</a:t>
            </a:r>
            <a:r>
              <a:rPr lang="hu-HU" dirty="0" smtClean="0"/>
              <a:t> </a:t>
            </a:r>
            <a:r>
              <a:rPr lang="hu-HU" dirty="0" err="1" smtClean="0"/>
              <a:t>charge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Fano-factor</a:t>
            </a:r>
            <a:r>
              <a:rPr lang="hu-HU" dirty="0" smtClean="0"/>
              <a:t>		(	) </a:t>
            </a:r>
          </a:p>
          <a:p>
            <a:endParaRPr lang="hu-HU" dirty="0"/>
          </a:p>
          <a:p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nice</a:t>
            </a:r>
            <a:r>
              <a:rPr lang="hu-HU" dirty="0" smtClean="0"/>
              <a:t> </a:t>
            </a:r>
            <a:r>
              <a:rPr lang="hu-HU" dirty="0" err="1" smtClean="0"/>
              <a:t>formulas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Zero-frequency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: 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97" y="426482"/>
            <a:ext cx="1466850" cy="2476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477" y="674132"/>
            <a:ext cx="1047750" cy="2667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5157" y="686972"/>
            <a:ext cx="590550" cy="25717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919" y="977610"/>
            <a:ext cx="885825" cy="2381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5968" y="1675897"/>
            <a:ext cx="2133600" cy="4953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6903" y="1785435"/>
            <a:ext cx="952500" cy="27622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7468" y="953226"/>
            <a:ext cx="752475" cy="2762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6133" y="1606414"/>
            <a:ext cx="1990725" cy="54292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160" y="2083510"/>
            <a:ext cx="2733675" cy="5238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3169" y="2247956"/>
            <a:ext cx="6153150" cy="3333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3169" y="2583780"/>
            <a:ext cx="3829050" cy="4476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391" y="3028403"/>
            <a:ext cx="1981200" cy="52387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26903" y="2965460"/>
            <a:ext cx="4486275" cy="552450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158496" y="3754262"/>
            <a:ext cx="1109316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weak</a:t>
            </a:r>
            <a:r>
              <a:rPr lang="hu-HU" dirty="0" smtClean="0"/>
              <a:t> </a:t>
            </a:r>
            <a:r>
              <a:rPr lang="hu-HU" dirty="0" err="1" smtClean="0"/>
              <a:t>coupling</a:t>
            </a:r>
            <a:r>
              <a:rPr lang="hu-HU" dirty="0" smtClean="0"/>
              <a:t> limit:</a:t>
            </a:r>
          </a:p>
          <a:p>
            <a:endParaRPr lang="hu-HU" dirty="0" smtClean="0"/>
          </a:p>
          <a:p>
            <a:r>
              <a:rPr lang="hu-HU" dirty="0" smtClean="0"/>
              <a:t>Total </a:t>
            </a:r>
            <a:r>
              <a:rPr lang="hu-HU" dirty="0" err="1" smtClean="0"/>
              <a:t>noise</a:t>
            </a:r>
            <a:r>
              <a:rPr lang="hu-HU" dirty="0" smtClean="0"/>
              <a:t>:			→ </a:t>
            </a:r>
            <a:r>
              <a:rPr lang="hu-HU" dirty="0" err="1" smtClean="0"/>
              <a:t>Cooper-pair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endParaRPr lang="hu-HU" dirty="0" smtClean="0"/>
          </a:p>
          <a:p>
            <a:r>
              <a:rPr lang="hu-HU" dirty="0" err="1" smtClean="0"/>
              <a:t>Separate</a:t>
            </a:r>
            <a:r>
              <a:rPr lang="hu-HU" dirty="0" smtClean="0"/>
              <a:t> </a:t>
            </a:r>
            <a:r>
              <a:rPr lang="hu-HU" dirty="0" err="1" smtClean="0"/>
              <a:t>leads</a:t>
            </a:r>
            <a:r>
              <a:rPr lang="hu-HU" dirty="0" smtClean="0"/>
              <a:t>:			→ </a:t>
            </a:r>
            <a:r>
              <a:rPr lang="hu-HU" dirty="0" err="1" smtClean="0"/>
              <a:t>suppression</a:t>
            </a:r>
            <a:r>
              <a:rPr lang="hu-HU" dirty="0" smtClean="0"/>
              <a:t> of LAR</a:t>
            </a:r>
          </a:p>
          <a:p>
            <a:endParaRPr lang="hu-HU" dirty="0"/>
          </a:p>
          <a:p>
            <a:r>
              <a:rPr lang="hu-HU" dirty="0" smtClean="0"/>
              <a:t>The </a:t>
            </a:r>
            <a:r>
              <a:rPr lang="hu-HU" dirty="0" err="1" smtClean="0"/>
              <a:t>positive</a:t>
            </a:r>
            <a:r>
              <a:rPr lang="hu-HU" dirty="0" smtClean="0"/>
              <a:t> </a:t>
            </a:r>
            <a:r>
              <a:rPr lang="hu-HU" dirty="0" err="1" smtClean="0"/>
              <a:t>cross-correlation</a:t>
            </a:r>
            <a:r>
              <a:rPr lang="hu-HU" dirty="0" smtClean="0"/>
              <a:t> is </a:t>
            </a:r>
            <a:r>
              <a:rPr lang="hu-HU" dirty="0" err="1" smtClean="0"/>
              <a:t>maximal</a:t>
            </a:r>
            <a:r>
              <a:rPr lang="hu-HU" dirty="0" smtClean="0"/>
              <a:t>, </a:t>
            </a:r>
            <a:r>
              <a:rPr lang="hu-HU" dirty="0" err="1" smtClean="0"/>
              <a:t>since</a:t>
            </a:r>
            <a:r>
              <a:rPr lang="hu-HU" dirty="0" smtClean="0"/>
              <a:t>			(here =)</a:t>
            </a:r>
          </a:p>
          <a:p>
            <a:endParaRPr lang="hu-HU" dirty="0"/>
          </a:p>
          <a:p>
            <a:r>
              <a:rPr lang="hu-HU" dirty="0" err="1" smtClean="0"/>
              <a:t>Note</a:t>
            </a:r>
            <a:r>
              <a:rPr lang="hu-HU" dirty="0" smtClean="0"/>
              <a:t>: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voltage</a:t>
            </a:r>
            <a:r>
              <a:rPr lang="hu-HU" dirty="0" smtClean="0"/>
              <a:t> </a:t>
            </a:r>
            <a:r>
              <a:rPr lang="hu-HU" dirty="0" err="1" smtClean="0"/>
              <a:t>regime</a:t>
            </a:r>
            <a:r>
              <a:rPr lang="hu-HU" dirty="0" smtClean="0">
                <a:sym typeface="Wingdings" panose="05000000000000000000" pitchFamily="2" charset="2"/>
              </a:rPr>
              <a:t>: 					(</a:t>
            </a:r>
            <a:r>
              <a:rPr lang="hu-HU" dirty="0" err="1" smtClean="0"/>
              <a:t>time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enough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correlations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develop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1862" y="3693881"/>
            <a:ext cx="3695700" cy="51435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29189" y="4388205"/>
            <a:ext cx="1524000" cy="26670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38240" y="4685685"/>
            <a:ext cx="1409700" cy="238125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6968" y="5130956"/>
            <a:ext cx="1752600" cy="371475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09232" y="5745594"/>
            <a:ext cx="36957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8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01524" y="106841"/>
            <a:ext cx="5057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Exactly</a:t>
            </a:r>
            <a:r>
              <a:rPr lang="hu-HU" dirty="0" smtClean="0"/>
              <a:t> </a:t>
            </a:r>
            <a:r>
              <a:rPr lang="hu-HU" dirty="0" err="1" smtClean="0"/>
              <a:t>solvable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r>
              <a:rPr lang="hu-HU" dirty="0" smtClean="0"/>
              <a:t>: 2D TI, </a:t>
            </a:r>
            <a:r>
              <a:rPr lang="hu-HU" dirty="0" err="1" smtClean="0"/>
              <a:t>with</a:t>
            </a:r>
            <a:r>
              <a:rPr lang="hu-HU" dirty="0" smtClean="0"/>
              <a:t> SC and 2 magnet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192" y="162877"/>
            <a:ext cx="4752975" cy="58007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6" y="458634"/>
            <a:ext cx="4562475" cy="5429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549" y="191841"/>
            <a:ext cx="2009775" cy="285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370169" y="1152307"/>
                <a:ext cx="2445990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9" y="1152307"/>
                <a:ext cx="2445990" cy="617861"/>
              </a:xfrm>
              <a:prstGeom prst="rect">
                <a:avLst/>
              </a:prstGeom>
              <a:blipFill rotWithShape="0">
                <a:blip r:embed="rId5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3090268" y="1019098"/>
                <a:ext cx="4515595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u-HU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hu-HU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,0,0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hu-HU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hu-HU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hu-HU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hu-HU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hu-HU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𝑠𝑖𝑛</m:t>
                                    </m:r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,0</m:t>
                                    </m:r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hu-HU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hu-HU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268" y="1019098"/>
                <a:ext cx="4515595" cy="8842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zövegdoboz 9"/>
          <p:cNvSpPr txBox="1"/>
          <p:nvPr/>
        </p:nvSpPr>
        <p:spPr>
          <a:xfrm>
            <a:off x="141901" y="1875463"/>
            <a:ext cx="35185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Fermi </a:t>
            </a:r>
            <a:r>
              <a:rPr lang="hu-HU" dirty="0" err="1" smtClean="0"/>
              <a:t>level</a:t>
            </a:r>
            <a:r>
              <a:rPr lang="hu-HU" dirty="0" smtClean="0"/>
              <a:t> </a:t>
            </a:r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gap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Decay</a:t>
            </a:r>
            <a:r>
              <a:rPr lang="hu-HU" dirty="0" smtClean="0"/>
              <a:t> </a:t>
            </a:r>
            <a:r>
              <a:rPr lang="hu-HU" dirty="0" err="1" smtClean="0"/>
              <a:t>length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SC:</a:t>
            </a:r>
          </a:p>
          <a:p>
            <a:r>
              <a:rPr lang="hu-HU" dirty="0"/>
              <a:t>	</a:t>
            </a:r>
            <a:r>
              <a:rPr lang="hu-HU" dirty="0" err="1" smtClean="0"/>
              <a:t>in</a:t>
            </a:r>
            <a:r>
              <a:rPr lang="hu-HU" dirty="0" smtClean="0"/>
              <a:t> magnet:</a:t>
            </a:r>
          </a:p>
          <a:p>
            <a:r>
              <a:rPr lang="hu-HU" dirty="0" err="1" smtClean="0"/>
              <a:t>For</a:t>
            </a:r>
            <a:r>
              <a:rPr lang="hu-HU" dirty="0" smtClean="0"/>
              <a:t>	</a:t>
            </a:r>
            <a:r>
              <a:rPr lang="hu-HU" dirty="0"/>
              <a:t> </a:t>
            </a:r>
            <a:r>
              <a:rPr lang="hu-HU" dirty="0" smtClean="0"/>
              <a:t> 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bound</a:t>
            </a:r>
            <a:r>
              <a:rPr lang="hu-HU" dirty="0" smtClean="0"/>
              <a:t> </a:t>
            </a:r>
            <a:r>
              <a:rPr lang="hu-HU" dirty="0" err="1" smtClean="0"/>
              <a:t>state</a:t>
            </a:r>
            <a:r>
              <a:rPr lang="hu-HU" dirty="0"/>
              <a:t> </a:t>
            </a:r>
            <a:r>
              <a:rPr lang="hu-HU" dirty="0" smtClean="0"/>
              <a:t>is MBS</a:t>
            </a:r>
          </a:p>
          <a:p>
            <a:endParaRPr lang="hu-HU" dirty="0"/>
          </a:p>
          <a:p>
            <a:r>
              <a:rPr lang="hu-HU" dirty="0" err="1" smtClean="0"/>
              <a:t>For</a:t>
            </a:r>
            <a:r>
              <a:rPr lang="hu-HU" dirty="0" smtClean="0"/>
              <a:t>	         and 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6159" y="1970336"/>
            <a:ext cx="981075" cy="28575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864" y="2268159"/>
            <a:ext cx="1028700" cy="2381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8959" y="2544166"/>
            <a:ext cx="1895475" cy="26670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580" y="2765297"/>
            <a:ext cx="704850" cy="28575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10" y="4267001"/>
            <a:ext cx="3229076" cy="254002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7564" y="4625613"/>
            <a:ext cx="3676150" cy="1689843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897" y="3335016"/>
            <a:ext cx="981075" cy="23812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16059" y="3334917"/>
            <a:ext cx="685800" cy="25717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36066" y="3728239"/>
            <a:ext cx="4505325" cy="590550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7782" y="3152323"/>
            <a:ext cx="28575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8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91" y="154911"/>
            <a:ext cx="9383434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1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/>
              <p:cNvSpPr txBox="1"/>
              <p:nvPr/>
            </p:nvSpPr>
            <p:spPr>
              <a:xfrm>
                <a:off x="201168" y="341376"/>
                <a:ext cx="6021007" cy="758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𝑑𝑑𝑜𝑡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𝛼𝜎</m:t>
                                      </m:r>
                                    </m:sub>
                                    <m:sup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𝛼𝜎</m:t>
                                      </m:r>
                                    </m:sub>
                                  </m:s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↑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↓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" name="Szövegdoboz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8" y="341376"/>
                <a:ext cx="6021007" cy="7589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/>
              <p:cNvSpPr txBox="1"/>
              <p:nvPr/>
            </p:nvSpPr>
            <p:spPr>
              <a:xfrm>
                <a:off x="453453" y="1219200"/>
                <a:ext cx="5100947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𝜂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↓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hu-HU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↑</m:t>
                                      </m:r>
                                    </m:sub>
                                  </m:s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53" y="1219200"/>
                <a:ext cx="5100947" cy="6721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zövegdoboz 7"/>
              <p:cNvSpPr txBox="1"/>
              <p:nvPr/>
            </p:nvSpPr>
            <p:spPr>
              <a:xfrm>
                <a:off x="453453" y="2010270"/>
                <a:ext cx="3447995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𝑡𝑢𝑛𝑛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𝛼𝜎</m:t>
                                  </m:r>
                                </m:sub>
                              </m:s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" name="Szövegdoboz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53" y="2010270"/>
                <a:ext cx="3447995" cy="6721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/>
              <p:cNvSpPr txBox="1"/>
              <p:nvPr/>
            </p:nvSpPr>
            <p:spPr>
              <a:xfrm>
                <a:off x="490706" y="2801340"/>
                <a:ext cx="3373488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𝑡𝑢𝑛𝑛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𝛼𝜎</m:t>
                                  </m:r>
                                </m:sub>
                              </m:s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9" name="Szövegdoboz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06" y="2801340"/>
                <a:ext cx="3373488" cy="6721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35" y="341376"/>
            <a:ext cx="4794779" cy="1571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/>
              <p:cNvSpPr txBox="1"/>
              <p:nvPr/>
            </p:nvSpPr>
            <p:spPr>
              <a:xfrm>
                <a:off x="5650544" y="2346356"/>
                <a:ext cx="11432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∆∈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,∆&gt;0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1" name="Szövegdoboz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544" y="2346356"/>
                <a:ext cx="114326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813" r="-4278" b="-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zövegdoboz 11"/>
              <p:cNvSpPr txBox="1"/>
              <p:nvPr/>
            </p:nvSpPr>
            <p:spPr>
              <a:xfrm>
                <a:off x="5638800" y="2657856"/>
                <a:ext cx="714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2" name="Szövegdoboz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657856"/>
                <a:ext cx="71493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6838" r="-7692" b="-2222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zövegdoboz 12"/>
          <p:cNvSpPr txBox="1"/>
          <p:nvPr/>
        </p:nvSpPr>
        <p:spPr>
          <a:xfrm>
            <a:off x="7206382" y="2023190"/>
            <a:ext cx="2673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Constant</a:t>
            </a:r>
            <a:r>
              <a:rPr lang="hu-HU" dirty="0" smtClean="0"/>
              <a:t> DOS </a:t>
            </a:r>
            <a:r>
              <a:rPr lang="hu-HU" dirty="0" err="1" smtClean="0"/>
              <a:t>assumed</a:t>
            </a:r>
            <a:r>
              <a:rPr lang="hu-HU" dirty="0" smtClean="0"/>
              <a:t>: </a:t>
            </a:r>
            <a:r>
              <a:rPr lang="el-GR" i="1" dirty="0" smtClean="0"/>
              <a:t>ρ</a:t>
            </a:r>
            <a:r>
              <a:rPr lang="el-GR" i="1" baseline="-25000" dirty="0" smtClean="0"/>
              <a:t>η</a:t>
            </a:r>
            <a:endParaRPr lang="hu-HU" i="1" baseline="-25000" dirty="0" smtClean="0"/>
          </a:p>
          <a:p>
            <a:r>
              <a:rPr lang="hu-HU" dirty="0" err="1" smtClean="0"/>
              <a:t>Tunnel-couplings</a:t>
            </a:r>
            <a:r>
              <a:rPr lang="hu-HU" dirty="0" smtClean="0"/>
              <a:t>:</a:t>
            </a:r>
            <a:endParaRPr lang="hu-HU" i="1" baseline="-25000" dirty="0" smtClean="0"/>
          </a:p>
        </p:txBody>
      </p:sp>
      <p:sp>
        <p:nvSpPr>
          <p:cNvPr id="14" name="Szövegdoboz 13"/>
          <p:cNvSpPr txBox="1"/>
          <p:nvPr/>
        </p:nvSpPr>
        <p:spPr>
          <a:xfrm>
            <a:off x="490706" y="97261"/>
            <a:ext cx="179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The Hamiltonian: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zövegdoboz 14"/>
              <p:cNvSpPr txBox="1"/>
              <p:nvPr/>
            </p:nvSpPr>
            <p:spPr>
              <a:xfrm>
                <a:off x="9065615" y="2380857"/>
                <a:ext cx="18945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5" name="Szövegdoboz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615" y="2380857"/>
                <a:ext cx="1894558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608" t="-4444" r="-322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zövegdoboz 15"/>
              <p:cNvSpPr txBox="1"/>
              <p:nvPr/>
            </p:nvSpPr>
            <p:spPr>
              <a:xfrm>
                <a:off x="9109153" y="2779476"/>
                <a:ext cx="18074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u-H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6" name="Szövegdoboz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153" y="2779476"/>
                <a:ext cx="180748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47" t="-4444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/>
          <p:cNvSpPr txBox="1"/>
          <p:nvPr/>
        </p:nvSpPr>
        <p:spPr>
          <a:xfrm>
            <a:off x="490706" y="3755136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</a:t>
            </a:r>
            <a:r>
              <a:rPr lang="el-GR" dirty="0" smtClean="0"/>
              <a:t>→∞</a:t>
            </a:r>
            <a:r>
              <a:rPr lang="hu-HU" dirty="0" smtClean="0"/>
              <a:t> limit: no </a:t>
            </a:r>
            <a:r>
              <a:rPr lang="hu-HU" dirty="0" err="1" smtClean="0"/>
              <a:t>quasiparticles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Szövegdoboz 18"/>
              <p:cNvSpPr txBox="1"/>
              <p:nvPr/>
            </p:nvSpPr>
            <p:spPr>
              <a:xfrm>
                <a:off x="777655" y="4180909"/>
                <a:ext cx="7657609" cy="7550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𝑑𝑑𝑜𝑡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  <m:sup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d>
                        </m:e>
                      </m:nary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𝑆𝐿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  <m:sub>
                                  <m:r>
                                    <a:rPr lang="hu-HU" b="0" i="1" smtClean="0">
                                      <a:latin typeface="Cambria Math" panose="02040503050406030204" pitchFamily="18" charset="0"/>
                                    </a:rPr>
                                    <m:t>𝑆𝑅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9" name="Szövegdoboz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655" y="4180909"/>
                <a:ext cx="7657609" cy="75507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zövegdoboz 19"/>
          <p:cNvSpPr txBox="1"/>
          <p:nvPr/>
        </p:nvSpPr>
        <p:spPr>
          <a:xfrm>
            <a:off x="453453" y="4895248"/>
            <a:ext cx="5961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U</a:t>
            </a:r>
            <a:r>
              <a:rPr lang="el-GR" baseline="-25000" dirty="0"/>
              <a:t>α</a:t>
            </a:r>
            <a:r>
              <a:rPr lang="el-GR" dirty="0" smtClean="0"/>
              <a:t>→∞</a:t>
            </a:r>
            <a:r>
              <a:rPr lang="hu-HU" dirty="0" smtClean="0"/>
              <a:t> limit: 0 </a:t>
            </a:r>
            <a:r>
              <a:rPr lang="hu-HU" dirty="0" err="1" smtClean="0"/>
              <a:t>or</a:t>
            </a:r>
            <a:r>
              <a:rPr lang="hu-HU" dirty="0" smtClean="0"/>
              <a:t> 1 e / </a:t>
            </a:r>
            <a:r>
              <a:rPr lang="hu-HU" dirty="0" err="1" smtClean="0"/>
              <a:t>dot</a:t>
            </a:r>
            <a:r>
              <a:rPr lang="hu-HU" dirty="0" smtClean="0"/>
              <a:t>, local </a:t>
            </a:r>
            <a:r>
              <a:rPr lang="hu-HU" dirty="0" err="1" smtClean="0"/>
              <a:t>Andreev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is </a:t>
            </a:r>
            <a:r>
              <a:rPr lang="hu-HU" dirty="0" err="1" smtClean="0"/>
              <a:t>forbidden</a:t>
            </a:r>
            <a:endParaRPr lang="hu-HU" dirty="0" smtClean="0"/>
          </a:p>
          <a:p>
            <a:r>
              <a:rPr lang="hu-HU" dirty="0" smtClean="0"/>
              <a:t>9 </a:t>
            </a:r>
            <a:r>
              <a:rPr lang="hu-HU" dirty="0" err="1" smtClean="0"/>
              <a:t>basis</a:t>
            </a:r>
            <a:r>
              <a:rPr lang="hu-HU" dirty="0" smtClean="0"/>
              <a:t> </a:t>
            </a:r>
            <a:r>
              <a:rPr lang="hu-HU" dirty="0" err="1" smtClean="0"/>
              <a:t>states</a:t>
            </a:r>
            <a:r>
              <a:rPr lang="hu-HU" dirty="0" smtClean="0"/>
              <a:t>: 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/>
              <p:cNvSpPr txBox="1"/>
              <p:nvPr/>
            </p:nvSpPr>
            <p:spPr>
              <a:xfrm>
                <a:off x="1940782" y="5264580"/>
                <a:ext cx="3378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1" name="Szövegdoboz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782" y="5264580"/>
                <a:ext cx="33784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58929" t="-180000" r="-164286" b="-26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zövegdoboz 21"/>
              <p:cNvSpPr txBox="1"/>
              <p:nvPr/>
            </p:nvSpPr>
            <p:spPr>
              <a:xfrm>
                <a:off x="1885447" y="5907347"/>
                <a:ext cx="3097643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" name="Szövegdoboz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47" y="5907347"/>
                <a:ext cx="3097643" cy="57227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zövegdoboz 22"/>
              <p:cNvSpPr txBox="1"/>
              <p:nvPr/>
            </p:nvSpPr>
            <p:spPr>
              <a:xfrm>
                <a:off x="5045568" y="5329301"/>
                <a:ext cx="3155286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3" name="Szövegdoboz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568" y="5329301"/>
                <a:ext cx="3155286" cy="57227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zövegdoboz 23"/>
              <p:cNvSpPr txBox="1"/>
              <p:nvPr/>
            </p:nvSpPr>
            <p:spPr>
              <a:xfrm>
                <a:off x="1940782" y="5630348"/>
                <a:ext cx="14432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4" name="Szövegdoboz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782" y="5630348"/>
                <a:ext cx="1443216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5485" t="-180000" r="-39241" b="-26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zövegdoboz 24"/>
              <p:cNvSpPr txBox="1"/>
              <p:nvPr/>
            </p:nvSpPr>
            <p:spPr>
              <a:xfrm>
                <a:off x="5045568" y="6054983"/>
                <a:ext cx="17899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sSubSup>
                        <m:sSub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5" name="Szövegdoboz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568" y="6054983"/>
                <a:ext cx="1789913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096" t="-173913" r="-31399" b="-260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73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19456" y="207264"/>
            <a:ext cx="4134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limit </a:t>
            </a:r>
            <a:r>
              <a:rPr lang="hu-HU" dirty="0" err="1" smtClean="0"/>
              <a:t>only</a:t>
            </a:r>
            <a:r>
              <a:rPr lang="hu-HU" dirty="0" smtClean="0"/>
              <a:t> |0&gt; and |S&gt;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coupled</a:t>
            </a:r>
            <a:r>
              <a:rPr lang="hu-HU" dirty="0"/>
              <a:t>: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05" y="614703"/>
            <a:ext cx="4303536" cy="8327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15" y="1485515"/>
            <a:ext cx="1267480" cy="30950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495" y="614703"/>
            <a:ext cx="1333801" cy="2800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495" y="911266"/>
            <a:ext cx="1518028" cy="4347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5495" y="1362579"/>
            <a:ext cx="1319063" cy="47898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05" y="2270337"/>
            <a:ext cx="3117116" cy="34634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8539" y="2302341"/>
            <a:ext cx="1296956" cy="294763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6043" y="2310297"/>
            <a:ext cx="1068515" cy="294763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219456" y="1841568"/>
            <a:ext cx="6606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Andreev-excitations</a:t>
            </a:r>
            <a:r>
              <a:rPr lang="hu-HU" dirty="0" smtClean="0"/>
              <a:t>: </a:t>
            </a:r>
            <a:r>
              <a:rPr lang="hu-HU" dirty="0" err="1" smtClean="0"/>
              <a:t>excitation</a:t>
            </a:r>
            <a:r>
              <a:rPr lang="hu-HU" dirty="0" smtClean="0"/>
              <a:t> of DQD w/o </a:t>
            </a:r>
            <a:r>
              <a:rPr lang="hu-HU" dirty="0" err="1" smtClean="0"/>
              <a:t>coupling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normal</a:t>
            </a:r>
            <a:r>
              <a:rPr lang="hu-HU" dirty="0" smtClean="0"/>
              <a:t> </a:t>
            </a:r>
            <a:r>
              <a:rPr lang="hu-HU" dirty="0" err="1" smtClean="0"/>
              <a:t>leads</a:t>
            </a:r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210352" y="2763379"/>
            <a:ext cx="88935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Calculation</a:t>
            </a:r>
            <a:r>
              <a:rPr lang="hu-HU" dirty="0" smtClean="0"/>
              <a:t> of </a:t>
            </a:r>
            <a:r>
              <a:rPr lang="hu-HU" dirty="0" err="1" smtClean="0"/>
              <a:t>current</a:t>
            </a:r>
            <a:r>
              <a:rPr lang="hu-HU" dirty="0" smtClean="0"/>
              <a:t> (</a:t>
            </a:r>
            <a:r>
              <a:rPr lang="hu-HU" dirty="0" err="1" smtClean="0"/>
              <a:t>master-equation</a:t>
            </a:r>
            <a:r>
              <a:rPr lang="hu-HU" dirty="0" smtClean="0"/>
              <a:t>):</a:t>
            </a:r>
          </a:p>
          <a:p>
            <a:r>
              <a:rPr lang="hu-HU" dirty="0" err="1" smtClean="0"/>
              <a:t>Normal</a:t>
            </a:r>
            <a:r>
              <a:rPr lang="hu-HU" dirty="0" smtClean="0"/>
              <a:t> </a:t>
            </a:r>
            <a:r>
              <a:rPr lang="hu-HU" dirty="0" err="1" smtClean="0"/>
              <a:t>leads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integrated</a:t>
            </a:r>
            <a:r>
              <a:rPr lang="hu-HU" dirty="0" smtClean="0"/>
              <a:t> out </a:t>
            </a:r>
            <a:r>
              <a:rPr lang="hu-HU" dirty="0"/>
              <a:t>→</a:t>
            </a:r>
            <a:r>
              <a:rPr lang="hu-HU" dirty="0" smtClean="0"/>
              <a:t> </a:t>
            </a:r>
            <a:r>
              <a:rPr lang="hu-HU" dirty="0" err="1" smtClean="0"/>
              <a:t>reduced</a:t>
            </a:r>
            <a:r>
              <a:rPr lang="hu-HU" dirty="0" smtClean="0"/>
              <a:t> </a:t>
            </a:r>
            <a:r>
              <a:rPr lang="hu-HU" dirty="0" err="1" smtClean="0"/>
              <a:t>density-matrix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    →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tunneling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</a:t>
            </a:r>
            <a:r>
              <a:rPr lang="hu-HU" dirty="0"/>
              <a:t>→</a:t>
            </a:r>
            <a:r>
              <a:rPr lang="hu-HU" dirty="0" smtClean="0"/>
              <a:t> </a:t>
            </a:r>
            <a:r>
              <a:rPr lang="hu-HU" dirty="0" err="1" smtClean="0"/>
              <a:t>reduced</a:t>
            </a:r>
            <a:r>
              <a:rPr lang="hu-HU" dirty="0" smtClean="0"/>
              <a:t> </a:t>
            </a:r>
            <a:r>
              <a:rPr lang="hu-HU" dirty="0" err="1" smtClean="0"/>
              <a:t>density</a:t>
            </a:r>
            <a:r>
              <a:rPr lang="hu-HU" dirty="0" smtClean="0"/>
              <a:t> </a:t>
            </a:r>
            <a:r>
              <a:rPr lang="hu-HU" dirty="0" err="1" smtClean="0"/>
              <a:t>matrix</a:t>
            </a:r>
            <a:r>
              <a:rPr lang="hu-HU" dirty="0" smtClean="0"/>
              <a:t> is </a:t>
            </a:r>
            <a:r>
              <a:rPr lang="hu-HU" dirty="0" err="1" smtClean="0"/>
              <a:t>diagonal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Master-equation</a:t>
            </a:r>
            <a:r>
              <a:rPr lang="hu-HU" dirty="0" smtClean="0"/>
              <a:t>:					</a:t>
            </a:r>
            <a:r>
              <a:rPr lang="hu-HU" dirty="0" err="1" smtClean="0"/>
              <a:t>Fermi’s</a:t>
            </a:r>
            <a:r>
              <a:rPr lang="hu-HU" dirty="0" smtClean="0"/>
              <a:t> </a:t>
            </a:r>
            <a:r>
              <a:rPr lang="hu-HU" dirty="0" err="1" smtClean="0"/>
              <a:t>golden</a:t>
            </a:r>
            <a:r>
              <a:rPr lang="hu-HU" dirty="0" smtClean="0"/>
              <a:t> </a:t>
            </a:r>
            <a:r>
              <a:rPr lang="hu-HU" dirty="0" err="1" smtClean="0"/>
              <a:t>rule</a:t>
            </a:r>
            <a:r>
              <a:rPr lang="hu-HU" dirty="0" smtClean="0"/>
              <a:t> </a:t>
            </a:r>
            <a:r>
              <a:rPr lang="hu-HU" dirty="0" err="1" smtClean="0"/>
              <a:t>transition</a:t>
            </a:r>
            <a:r>
              <a:rPr lang="hu-HU" dirty="0" smtClean="0"/>
              <a:t> </a:t>
            </a:r>
            <a:r>
              <a:rPr lang="hu-HU" dirty="0" err="1" smtClean="0"/>
              <a:t>rate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			</a:t>
            </a:r>
            <a:r>
              <a:rPr lang="hu-HU" dirty="0" err="1" smtClean="0"/>
              <a:t>Occupation</a:t>
            </a:r>
            <a:r>
              <a:rPr lang="hu-HU" dirty="0" smtClean="0"/>
              <a:t> </a:t>
            </a:r>
            <a:r>
              <a:rPr lang="hu-HU" dirty="0" err="1" smtClean="0"/>
              <a:t>probability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317" y="3392407"/>
            <a:ext cx="1110838" cy="31633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0163" y="3768968"/>
            <a:ext cx="2655712" cy="65473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653" y="4484644"/>
            <a:ext cx="5980870" cy="662089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487" y="5133200"/>
            <a:ext cx="6083862" cy="750368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59792" y="4652441"/>
            <a:ext cx="3111818" cy="47081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1861" y="5290367"/>
            <a:ext cx="3067679" cy="375184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81781" y="3878594"/>
            <a:ext cx="588523" cy="323688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52739" y="4198757"/>
            <a:ext cx="314516" cy="307202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451605" y="6132576"/>
            <a:ext cx="96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Current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83775" y="6068054"/>
            <a:ext cx="1805697" cy="636434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3522892" y="5994076"/>
            <a:ext cx="7039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Zeroth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/>
              <a:t> </a:t>
            </a:r>
            <a:r>
              <a:rPr lang="hu-HU" dirty="0" err="1" smtClean="0"/>
              <a:t>spectral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: </a:t>
            </a:r>
            <a:r>
              <a:rPr lang="hu-HU" dirty="0" err="1" smtClean="0"/>
              <a:t>delta-peaks</a:t>
            </a:r>
            <a:r>
              <a:rPr lang="hu-HU" dirty="0" smtClean="0"/>
              <a:t>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Andreev-excitaion</a:t>
            </a:r>
            <a:r>
              <a:rPr lang="hu-HU" dirty="0" smtClean="0"/>
              <a:t> </a:t>
            </a:r>
            <a:r>
              <a:rPr lang="hu-HU" dirty="0" err="1" smtClean="0"/>
              <a:t>energies</a:t>
            </a:r>
            <a:endParaRPr lang="hu-HU" dirty="0" smtClean="0"/>
          </a:p>
          <a:p>
            <a:r>
              <a:rPr lang="hu-HU" dirty="0" err="1" smtClean="0"/>
              <a:t>Broadening</a:t>
            </a:r>
            <a:r>
              <a:rPr lang="hu-HU" dirty="0"/>
              <a:t> </a:t>
            </a:r>
            <a:r>
              <a:rPr lang="hu-HU" dirty="0" err="1" smtClean="0"/>
              <a:t>due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el-GR" dirty="0"/>
              <a:t>Γ</a:t>
            </a:r>
            <a:r>
              <a:rPr lang="hu-HU" baseline="-25000" dirty="0" smtClean="0"/>
              <a:t>N</a:t>
            </a:r>
            <a:r>
              <a:rPr lang="hu-HU" dirty="0" smtClean="0"/>
              <a:t>: </a:t>
            </a:r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/>
              <a:t> </a:t>
            </a:r>
            <a:r>
              <a:rPr lang="hu-HU" dirty="0" smtClean="0"/>
              <a:t>→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discussed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012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393" y="160211"/>
            <a:ext cx="4377808" cy="387534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49" y="659628"/>
            <a:ext cx="1356860" cy="30399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049" y="983981"/>
            <a:ext cx="1060279" cy="25950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93" y="1295844"/>
            <a:ext cx="1038035" cy="289167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31648" y="269939"/>
            <a:ext cx="91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Results</a:t>
            </a:r>
            <a:r>
              <a:rPr lang="hu-HU" dirty="0" smtClean="0"/>
              <a:t>: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231648" y="1637365"/>
            <a:ext cx="81578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Triplett-blockade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Asymmetric</a:t>
            </a:r>
            <a:r>
              <a:rPr lang="hu-HU" dirty="0" smtClean="0"/>
              <a:t> </a:t>
            </a:r>
            <a:r>
              <a:rPr lang="hu-HU" dirty="0" err="1" smtClean="0"/>
              <a:t>current</a:t>
            </a:r>
            <a:r>
              <a:rPr lang="hu-HU" dirty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bias</a:t>
            </a:r>
            <a:r>
              <a:rPr lang="hu-HU" dirty="0" smtClean="0"/>
              <a:t> </a:t>
            </a:r>
            <a:r>
              <a:rPr lang="hu-HU" dirty="0" err="1" smtClean="0"/>
              <a:t>voltage</a:t>
            </a:r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Cooper-pairs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split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dots</a:t>
            </a:r>
            <a:r>
              <a:rPr lang="hu-HU" dirty="0" smtClean="0"/>
              <a:t>, and </a:t>
            </a:r>
            <a:r>
              <a:rPr lang="hu-HU" dirty="0" err="1" smtClean="0"/>
              <a:t>tunnel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normal</a:t>
            </a:r>
            <a:r>
              <a:rPr lang="hu-HU" dirty="0" smtClean="0"/>
              <a:t> </a:t>
            </a:r>
            <a:r>
              <a:rPr lang="hu-HU" dirty="0" err="1" smtClean="0"/>
              <a:t>leads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err="1" smtClean="0"/>
              <a:t>Reverse</a:t>
            </a:r>
            <a:r>
              <a:rPr lang="hu-HU" dirty="0" smtClean="0"/>
              <a:t>: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dot</a:t>
            </a:r>
            <a:r>
              <a:rPr lang="hu-HU" dirty="0" smtClean="0"/>
              <a:t> is </a:t>
            </a:r>
            <a:r>
              <a:rPr lang="hu-HU" dirty="0" err="1" smtClean="0"/>
              <a:t>occupied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triplett</a:t>
            </a:r>
            <a:r>
              <a:rPr lang="hu-HU" dirty="0" smtClean="0"/>
              <a:t> </a:t>
            </a:r>
            <a:r>
              <a:rPr lang="hu-HU" dirty="0" err="1" smtClean="0"/>
              <a:t>electrons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current</a:t>
            </a:r>
            <a:r>
              <a:rPr lang="hu-HU" dirty="0" smtClean="0"/>
              <a:t> </a:t>
            </a:r>
            <a:r>
              <a:rPr lang="hu-HU" dirty="0" err="1" smtClean="0"/>
              <a:t>is</a:t>
            </a:r>
            <a:r>
              <a:rPr lang="hu-HU" dirty="0" smtClean="0"/>
              <a:t> </a:t>
            </a:r>
            <a:r>
              <a:rPr lang="hu-HU" dirty="0" err="1" smtClean="0"/>
              <a:t>blocked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5909" y="2837694"/>
            <a:ext cx="2751201" cy="28385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5903" y="3121548"/>
            <a:ext cx="3885468" cy="3616577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53568" y="3742944"/>
            <a:ext cx="2550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Differential</a:t>
            </a:r>
            <a:r>
              <a:rPr lang="hu-HU" dirty="0" smtClean="0"/>
              <a:t> </a:t>
            </a:r>
            <a:r>
              <a:rPr lang="hu-HU" dirty="0" err="1" smtClean="0"/>
              <a:t>conductance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748" y="4116276"/>
            <a:ext cx="13239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55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585216" y="438912"/>
            <a:ext cx="54037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Andreev</a:t>
            </a:r>
            <a:r>
              <a:rPr lang="hu-HU" dirty="0" smtClean="0"/>
              <a:t> </a:t>
            </a:r>
            <a:r>
              <a:rPr lang="hu-HU" dirty="0" err="1" smtClean="0"/>
              <a:t>excitation</a:t>
            </a:r>
            <a:r>
              <a:rPr lang="hu-HU" dirty="0" smtClean="0"/>
              <a:t> </a:t>
            </a:r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splitting</a:t>
            </a:r>
            <a:r>
              <a:rPr lang="hu-HU" dirty="0" smtClean="0"/>
              <a:t>:</a:t>
            </a:r>
          </a:p>
          <a:p>
            <a:r>
              <a:rPr lang="hu-HU" dirty="0"/>
              <a:t>	</a:t>
            </a:r>
            <a:r>
              <a:rPr lang="hu-HU" dirty="0" smtClean="0"/>
              <a:t>Non </a:t>
            </a:r>
            <a:r>
              <a:rPr lang="hu-HU" dirty="0" err="1" smtClean="0"/>
              <a:t>degenerate</a:t>
            </a:r>
            <a:r>
              <a:rPr lang="hu-HU" dirty="0" smtClean="0"/>
              <a:t> </a:t>
            </a:r>
            <a:r>
              <a:rPr lang="hu-HU" dirty="0" err="1" smtClean="0"/>
              <a:t>dot</a:t>
            </a:r>
            <a:r>
              <a:rPr lang="hu-HU" dirty="0" smtClean="0"/>
              <a:t> </a:t>
            </a:r>
            <a:r>
              <a:rPr lang="hu-HU" dirty="0" err="1" smtClean="0"/>
              <a:t>levels</a:t>
            </a:r>
            <a:r>
              <a:rPr lang="hu-HU" dirty="0" smtClean="0"/>
              <a:t> (</a:t>
            </a:r>
            <a:r>
              <a:rPr lang="el-GR" dirty="0"/>
              <a:t>Δε</a:t>
            </a:r>
            <a:r>
              <a:rPr lang="el-GR" dirty="0" smtClean="0"/>
              <a:t>≠</a:t>
            </a:r>
            <a:r>
              <a:rPr lang="hu-HU" dirty="0" smtClean="0"/>
              <a:t>0)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/>
              <a:t>	</a:t>
            </a:r>
            <a:r>
              <a:rPr lang="hu-HU" dirty="0" err="1" smtClean="0"/>
              <a:t>Although</a:t>
            </a:r>
            <a:r>
              <a:rPr lang="hu-HU" dirty="0" smtClean="0"/>
              <a:t> </a:t>
            </a:r>
            <a:r>
              <a:rPr lang="hu-HU" dirty="0" err="1" smtClean="0"/>
              <a:t>left-right</a:t>
            </a:r>
            <a:r>
              <a:rPr lang="hu-HU" dirty="0" smtClean="0"/>
              <a:t> </a:t>
            </a:r>
            <a:r>
              <a:rPr lang="hu-HU" dirty="0" err="1" smtClean="0"/>
              <a:t>symmetry</a:t>
            </a:r>
            <a:r>
              <a:rPr lang="hu-HU" dirty="0" smtClean="0"/>
              <a:t> is </a:t>
            </a:r>
            <a:r>
              <a:rPr lang="hu-HU" dirty="0" err="1" smtClean="0"/>
              <a:t>broken</a:t>
            </a:r>
            <a:r>
              <a:rPr lang="hu-HU" dirty="0" smtClean="0"/>
              <a:t>, I</a:t>
            </a:r>
            <a:r>
              <a:rPr lang="hu-HU" baseline="-25000" dirty="0" smtClean="0"/>
              <a:t>L</a:t>
            </a:r>
            <a:r>
              <a:rPr lang="hu-HU" dirty="0" smtClean="0"/>
              <a:t> = I</a:t>
            </a:r>
            <a:r>
              <a:rPr lang="hu-HU" baseline="-25000" dirty="0" smtClean="0"/>
              <a:t>R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CAR is </a:t>
            </a:r>
            <a:r>
              <a:rPr lang="hu-HU" dirty="0" err="1" smtClean="0"/>
              <a:t>allowed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2" y="2193238"/>
            <a:ext cx="4718304" cy="438186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396" y="2193238"/>
            <a:ext cx="4775484" cy="4445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769" y="1085243"/>
            <a:ext cx="3117116" cy="34634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703" y="1117247"/>
            <a:ext cx="1296956" cy="29476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207" y="1125203"/>
            <a:ext cx="1068515" cy="2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6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966" y="444246"/>
            <a:ext cx="88773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0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0688" y="170688"/>
            <a:ext cx="195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Coupling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dots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0"/>
            <a:ext cx="5419725" cy="27336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2" y="567451"/>
            <a:ext cx="3009900" cy="3333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648" y="559640"/>
            <a:ext cx="1485900" cy="27622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648" y="947307"/>
            <a:ext cx="2619375" cy="28575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922" y="1279538"/>
            <a:ext cx="3571875" cy="3238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922" y="918732"/>
            <a:ext cx="2124075" cy="333375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70688" y="1654008"/>
            <a:ext cx="503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Energy</a:t>
            </a:r>
            <a:r>
              <a:rPr lang="hu-HU" dirty="0" smtClean="0"/>
              <a:t> </a:t>
            </a:r>
            <a:r>
              <a:rPr lang="hu-HU" dirty="0" err="1" smtClean="0"/>
              <a:t>shifts</a:t>
            </a:r>
            <a:r>
              <a:rPr lang="hu-HU" dirty="0" smtClean="0"/>
              <a:t> </a:t>
            </a:r>
            <a:r>
              <a:rPr lang="hu-HU" dirty="0" err="1" smtClean="0"/>
              <a:t>due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SC </a:t>
            </a:r>
            <a:r>
              <a:rPr lang="hu-HU" dirty="0" err="1" smtClean="0"/>
              <a:t>in</a:t>
            </a:r>
            <a:r>
              <a:rPr lang="hu-HU" dirty="0" smtClean="0"/>
              <a:t> (1,</a:t>
            </a:r>
            <a:r>
              <a:rPr lang="hu-HU" dirty="0" err="1" smtClean="0"/>
              <a:t>1</a:t>
            </a:r>
            <a:r>
              <a:rPr lang="hu-HU" dirty="0" smtClean="0"/>
              <a:t>) </a:t>
            </a:r>
            <a:r>
              <a:rPr lang="hu-HU" dirty="0" err="1" smtClean="0"/>
              <a:t>regime</a:t>
            </a:r>
            <a:r>
              <a:rPr lang="hu-HU" dirty="0" smtClean="0"/>
              <a:t>:</a:t>
            </a:r>
          </a:p>
          <a:p>
            <a:r>
              <a:rPr lang="hu-HU" dirty="0"/>
              <a:t>	</a:t>
            </a:r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 </a:t>
            </a:r>
            <a:r>
              <a:rPr lang="hu-HU" dirty="0" err="1" smtClean="0"/>
              <a:t>term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equal</a:t>
            </a:r>
            <a:r>
              <a:rPr lang="hu-HU" dirty="0" smtClean="0"/>
              <a:t> → </a:t>
            </a:r>
            <a:r>
              <a:rPr lang="hu-HU" dirty="0" err="1" smtClean="0"/>
              <a:t>neglected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err="1" smtClean="0"/>
              <a:t>Fourth</a:t>
            </a:r>
            <a:r>
              <a:rPr lang="hu-HU" dirty="0" smtClean="0"/>
              <a:t> </a:t>
            </a:r>
            <a:r>
              <a:rPr lang="hu-HU" dirty="0" err="1" smtClean="0"/>
              <a:t>order</a:t>
            </a:r>
            <a:r>
              <a:rPr lang="hu-HU" dirty="0" smtClean="0"/>
              <a:t>: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922" y="2577338"/>
            <a:ext cx="5257800" cy="69532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2384" y="2577338"/>
            <a:ext cx="1419225" cy="30480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2384" y="2967863"/>
            <a:ext cx="1981200" cy="304800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170688" y="3327904"/>
            <a:ext cx="8331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processes</a:t>
            </a:r>
            <a:r>
              <a:rPr lang="hu-HU" dirty="0" smtClean="0"/>
              <a:t> </a:t>
            </a:r>
            <a:r>
              <a:rPr lang="hu-HU" dirty="0" err="1" smtClean="0"/>
              <a:t>lowers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S </a:t>
            </a:r>
            <a:r>
              <a:rPr lang="hu-HU" dirty="0" err="1" smtClean="0"/>
              <a:t>energy</a:t>
            </a:r>
            <a:r>
              <a:rPr lang="hu-HU" dirty="0" smtClean="0"/>
              <a:t>:</a:t>
            </a:r>
          </a:p>
          <a:p>
            <a:r>
              <a:rPr lang="hu-HU" dirty="0" smtClean="0"/>
              <a:t>1. </a:t>
            </a:r>
            <a:r>
              <a:rPr lang="hu-HU" dirty="0"/>
              <a:t>E</a:t>
            </a:r>
            <a:r>
              <a:rPr lang="hu-HU" dirty="0" smtClean="0"/>
              <a:t>xchange: </a:t>
            </a:r>
            <a:r>
              <a:rPr lang="hu-HU" dirty="0" err="1" smtClean="0"/>
              <a:t>electron</a:t>
            </a:r>
            <a:r>
              <a:rPr lang="hu-HU" dirty="0" smtClean="0"/>
              <a:t> </a:t>
            </a:r>
            <a:r>
              <a:rPr lang="hu-HU" dirty="0" err="1" smtClean="0"/>
              <a:t>tunnel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dot</a:t>
            </a:r>
            <a:r>
              <a:rPr lang="hu-HU" dirty="0" smtClean="0"/>
              <a:t>, and </a:t>
            </a:r>
            <a:r>
              <a:rPr lang="hu-HU" dirty="0" err="1" smtClean="0"/>
              <a:t>backwards</a:t>
            </a:r>
            <a:r>
              <a:rPr lang="hu-HU" dirty="0" smtClean="0"/>
              <a:t> ((0,2) </a:t>
            </a:r>
            <a:r>
              <a:rPr lang="hu-HU" dirty="0" err="1" smtClean="0"/>
              <a:t>intermediate</a:t>
            </a:r>
            <a:r>
              <a:rPr lang="hu-HU" dirty="0" smtClean="0"/>
              <a:t> </a:t>
            </a:r>
            <a:r>
              <a:rPr lang="hu-HU" dirty="0" err="1" smtClean="0"/>
              <a:t>state</a:t>
            </a:r>
            <a:r>
              <a:rPr lang="hu-HU" dirty="0" smtClean="0"/>
              <a:t>)</a:t>
            </a:r>
          </a:p>
          <a:p>
            <a:r>
              <a:rPr lang="hu-HU" dirty="0" smtClean="0"/>
              <a:t>2. CAR: 2 </a:t>
            </a:r>
            <a:r>
              <a:rPr lang="hu-HU" dirty="0" err="1" smtClean="0"/>
              <a:t>electron</a:t>
            </a:r>
            <a:r>
              <a:rPr lang="hu-HU" dirty="0" smtClean="0"/>
              <a:t> </a:t>
            </a:r>
            <a:r>
              <a:rPr lang="hu-HU" dirty="0" err="1" smtClean="0"/>
              <a:t>tunnel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dots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SC, and </a:t>
            </a:r>
            <a:r>
              <a:rPr lang="hu-HU" dirty="0" err="1" smtClean="0"/>
              <a:t>backwards</a:t>
            </a:r>
            <a:r>
              <a:rPr lang="hu-HU" dirty="0" smtClean="0"/>
              <a:t> ((0,</a:t>
            </a:r>
            <a:r>
              <a:rPr lang="hu-HU" dirty="0" err="1" smtClean="0"/>
              <a:t>0</a:t>
            </a:r>
            <a:r>
              <a:rPr lang="hu-HU" dirty="0" smtClean="0"/>
              <a:t>) </a:t>
            </a:r>
            <a:r>
              <a:rPr lang="hu-HU" dirty="0" err="1" smtClean="0"/>
              <a:t>intermediate</a:t>
            </a:r>
            <a:r>
              <a:rPr lang="hu-HU" dirty="0" smtClean="0"/>
              <a:t> </a:t>
            </a:r>
            <a:r>
              <a:rPr lang="hu-HU" dirty="0" err="1" smtClean="0"/>
              <a:t>state</a:t>
            </a:r>
            <a:r>
              <a:rPr lang="hu-HU" dirty="0" smtClean="0"/>
              <a:t>)</a:t>
            </a:r>
          </a:p>
          <a:p>
            <a:r>
              <a:rPr lang="hu-HU" dirty="0" smtClean="0"/>
              <a:t>	B</a:t>
            </a:r>
            <a:r>
              <a:rPr lang="hu-HU" baseline="-25000" dirty="0" smtClean="0"/>
              <a:t>i</a:t>
            </a:r>
            <a:r>
              <a:rPr lang="hu-HU" dirty="0" smtClean="0"/>
              <a:t> =0 → </a:t>
            </a:r>
            <a:endParaRPr lang="hu-HU" dirty="0"/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11680" y="4195993"/>
            <a:ext cx="1133475" cy="3048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1680" y="4528233"/>
            <a:ext cx="1724025" cy="29527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24121" y="4543597"/>
            <a:ext cx="1828800" cy="257175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5983" y="4300709"/>
            <a:ext cx="4972050" cy="742950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72275" y="5043659"/>
            <a:ext cx="2981325" cy="304800"/>
          </a:xfrm>
          <a:prstGeom prst="rect">
            <a:avLst/>
          </a:prstGeom>
        </p:spPr>
      </p:pic>
      <p:sp>
        <p:nvSpPr>
          <p:cNvPr id="23" name="Szövegdoboz 22"/>
          <p:cNvSpPr txBox="1"/>
          <p:nvPr/>
        </p:nvSpPr>
        <p:spPr>
          <a:xfrm>
            <a:off x="169968" y="4905845"/>
            <a:ext cx="74478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Analyitic</a:t>
            </a:r>
            <a:r>
              <a:rPr lang="hu-HU" dirty="0" smtClean="0"/>
              <a:t> </a:t>
            </a:r>
            <a:r>
              <a:rPr lang="hu-HU" dirty="0" err="1" smtClean="0"/>
              <a:t>solution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r>
              <a:rPr lang="hu-HU" dirty="0" err="1" smtClean="0"/>
              <a:t>At</a:t>
            </a:r>
            <a:r>
              <a:rPr lang="hu-HU" dirty="0" smtClean="0"/>
              <a:t> 3D, </a:t>
            </a:r>
            <a:r>
              <a:rPr lang="hu-HU" dirty="0" err="1" smtClean="0"/>
              <a:t>ballistic</a:t>
            </a:r>
            <a:r>
              <a:rPr lang="hu-HU" dirty="0" smtClean="0"/>
              <a:t> SC:</a:t>
            </a:r>
          </a:p>
          <a:p>
            <a:endParaRPr lang="hu-HU" dirty="0"/>
          </a:p>
          <a:p>
            <a:r>
              <a:rPr lang="hu-HU" dirty="0" err="1" smtClean="0"/>
              <a:t>At</a:t>
            </a:r>
            <a:r>
              <a:rPr lang="hu-HU" dirty="0" smtClean="0"/>
              <a:t> 3D: </a:t>
            </a:r>
            <a:r>
              <a:rPr lang="hu-HU" dirty="0" err="1" smtClean="0"/>
              <a:t>diffusive</a:t>
            </a:r>
            <a:r>
              <a:rPr lang="hu-HU" dirty="0" smtClean="0"/>
              <a:t> SC: </a:t>
            </a:r>
            <a:r>
              <a:rPr lang="hu-HU" dirty="0" err="1" smtClean="0"/>
              <a:t>slighty</a:t>
            </a:r>
            <a:r>
              <a:rPr lang="hu-HU" dirty="0" smtClean="0"/>
              <a:t> </a:t>
            </a:r>
            <a:r>
              <a:rPr lang="hu-HU" dirty="0" err="1" smtClean="0"/>
              <a:t>better</a:t>
            </a:r>
            <a:r>
              <a:rPr lang="hu-HU" dirty="0"/>
              <a:t> </a:t>
            </a:r>
            <a:r>
              <a:rPr lang="hu-HU" dirty="0" err="1" smtClean="0"/>
              <a:t>prefactor</a:t>
            </a:r>
            <a:r>
              <a:rPr lang="hu-HU" dirty="0" smtClean="0"/>
              <a:t>:			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el-GR" dirty="0" smtClean="0"/>
              <a:t>ξ</a:t>
            </a:r>
            <a:r>
              <a:rPr lang="hu-HU" baseline="-25000" dirty="0" smtClean="0"/>
              <a:t>0</a:t>
            </a:r>
            <a:r>
              <a:rPr lang="hu-HU" dirty="0" smtClean="0"/>
              <a:t> →</a:t>
            </a:r>
          </a:p>
          <a:p>
            <a:r>
              <a:rPr lang="hu-HU" dirty="0" err="1" smtClean="0"/>
              <a:t>Problem</a:t>
            </a:r>
            <a:r>
              <a:rPr lang="hu-HU" dirty="0" smtClean="0"/>
              <a:t>: </a:t>
            </a:r>
            <a:r>
              <a:rPr lang="hu-HU" dirty="0" err="1" smtClean="0"/>
              <a:t>summing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paths</a:t>
            </a:r>
            <a:r>
              <a:rPr lang="hu-HU" dirty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factor</a:t>
            </a:r>
            <a:endParaRPr lang="hu-HU" dirty="0"/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32979" y="4983524"/>
            <a:ext cx="1295400" cy="295275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11680" y="5504301"/>
            <a:ext cx="2686050" cy="3048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12245" y="5504301"/>
            <a:ext cx="1790700" cy="295275"/>
          </a:xfrm>
          <a:prstGeom prst="rect">
            <a:avLst/>
          </a:prstGeom>
        </p:spPr>
      </p:pic>
      <p:sp>
        <p:nvSpPr>
          <p:cNvPr id="27" name="Szövegdoboz 26"/>
          <p:cNvSpPr txBox="1"/>
          <p:nvPr/>
        </p:nvSpPr>
        <p:spPr>
          <a:xfrm>
            <a:off x="7065829" y="5467077"/>
            <a:ext cx="3327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Prefactor</a:t>
            </a:r>
            <a:r>
              <a:rPr lang="hu-HU" dirty="0" smtClean="0"/>
              <a:t> → ~Å </a:t>
            </a:r>
            <a:r>
              <a:rPr lang="hu-HU" dirty="0" err="1" smtClean="0"/>
              <a:t>interaction</a:t>
            </a:r>
            <a:r>
              <a:rPr lang="hu-HU" dirty="0" smtClean="0"/>
              <a:t> </a:t>
            </a:r>
            <a:r>
              <a:rPr lang="hu-HU" dirty="0" err="1" smtClean="0"/>
              <a:t>length</a:t>
            </a:r>
            <a:endParaRPr lang="hu-HU" dirty="0"/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07598" y="6034603"/>
            <a:ext cx="1990725" cy="32385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581702" y="6067940"/>
            <a:ext cx="9048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7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58496" y="405693"/>
            <a:ext cx="3227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In</a:t>
            </a:r>
            <a:r>
              <a:rPr lang="hu-HU" dirty="0" smtClean="0"/>
              <a:t> 1D </a:t>
            </a:r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channel</a:t>
            </a:r>
            <a:r>
              <a:rPr lang="hu-HU" dirty="0" smtClean="0"/>
              <a:t>, </a:t>
            </a:r>
            <a:r>
              <a:rPr lang="hu-HU" dirty="0" err="1" smtClean="0"/>
              <a:t>ballistic</a:t>
            </a:r>
            <a:r>
              <a:rPr lang="hu-HU" dirty="0" smtClean="0"/>
              <a:t> SC:</a:t>
            </a:r>
          </a:p>
          <a:p>
            <a:endParaRPr lang="hu-HU" dirty="0"/>
          </a:p>
          <a:p>
            <a:r>
              <a:rPr lang="hu-HU" dirty="0"/>
              <a:t>	</a:t>
            </a:r>
            <a:r>
              <a:rPr lang="hu-HU" dirty="0" err="1" smtClean="0"/>
              <a:t>Interaction</a:t>
            </a:r>
            <a:r>
              <a:rPr lang="hu-HU" dirty="0" smtClean="0"/>
              <a:t> </a:t>
            </a:r>
            <a:r>
              <a:rPr lang="hu-HU" dirty="0" err="1" smtClean="0"/>
              <a:t>length</a:t>
            </a:r>
            <a:r>
              <a:rPr lang="hu-HU" dirty="0" smtClean="0"/>
              <a:t>: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03" y="195070"/>
            <a:ext cx="5486400" cy="79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703" y="433196"/>
            <a:ext cx="1866900" cy="3143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778" y="1019221"/>
            <a:ext cx="781050" cy="2762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58496" y="1354980"/>
            <a:ext cx="13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1. Exchange: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987" y="1424416"/>
            <a:ext cx="800100" cy="2667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985" y="1807419"/>
            <a:ext cx="1447800" cy="2381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4685" y="1750269"/>
            <a:ext cx="2543175" cy="276225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745734" y="2026494"/>
            <a:ext cx="3754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Since</a:t>
            </a:r>
            <a:r>
              <a:rPr lang="hu-HU" dirty="0" smtClean="0"/>
              <a:t> </a:t>
            </a:r>
            <a:r>
              <a:rPr lang="hu-HU" dirty="0"/>
              <a:t>U is </a:t>
            </a:r>
            <a:r>
              <a:rPr lang="hu-HU" dirty="0" err="1"/>
              <a:t>large</a:t>
            </a:r>
            <a:r>
              <a:rPr lang="hu-HU" dirty="0"/>
              <a:t>, </a:t>
            </a:r>
            <a:r>
              <a:rPr lang="hu-HU" dirty="0" err="1"/>
              <a:t>exchange</a:t>
            </a:r>
            <a:r>
              <a:rPr lang="hu-HU" dirty="0"/>
              <a:t> </a:t>
            </a:r>
            <a:r>
              <a:rPr lang="hu-HU" dirty="0" err="1"/>
              <a:t>is</a:t>
            </a:r>
            <a:r>
              <a:rPr lang="hu-HU" dirty="0"/>
              <a:t> </a:t>
            </a:r>
            <a:r>
              <a:rPr lang="hu-HU" dirty="0" err="1" smtClean="0"/>
              <a:t>neglected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58496" y="2395829"/>
            <a:ext cx="5799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Effect</a:t>
            </a:r>
            <a:r>
              <a:rPr lang="hu-HU" dirty="0" smtClean="0"/>
              <a:t> of SOI:	w/o B </a:t>
            </a:r>
            <a:r>
              <a:rPr lang="hu-HU" dirty="0" err="1" smtClean="0"/>
              <a:t>only</a:t>
            </a:r>
            <a:r>
              <a:rPr lang="hu-HU" dirty="0" smtClean="0"/>
              <a:t> 1 of 4 (1,</a:t>
            </a:r>
            <a:r>
              <a:rPr lang="hu-HU" dirty="0" err="1" smtClean="0"/>
              <a:t>1</a:t>
            </a:r>
            <a:r>
              <a:rPr lang="hu-HU" dirty="0" smtClean="0"/>
              <a:t>) </a:t>
            </a:r>
            <a:r>
              <a:rPr lang="hu-HU" dirty="0" err="1" smtClean="0"/>
              <a:t>state</a:t>
            </a:r>
            <a:r>
              <a:rPr lang="hu-HU" dirty="0" smtClean="0"/>
              <a:t> </a:t>
            </a:r>
            <a:r>
              <a:rPr lang="hu-HU" dirty="0" err="1" smtClean="0"/>
              <a:t>couples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S</a:t>
            </a:r>
          </a:p>
          <a:p>
            <a:r>
              <a:rPr lang="hu-HU" dirty="0" err="1" smtClean="0"/>
              <a:t>Effect</a:t>
            </a:r>
            <a:r>
              <a:rPr lang="hu-HU" dirty="0" smtClean="0"/>
              <a:t> of B&amp;SOI: 	2 </a:t>
            </a:r>
            <a:r>
              <a:rPr lang="hu-HU" dirty="0" err="1" smtClean="0"/>
              <a:t>split</a:t>
            </a:r>
            <a:r>
              <a:rPr lang="hu-HU" dirty="0" smtClean="0"/>
              <a:t> </a:t>
            </a:r>
            <a:r>
              <a:rPr lang="hu-HU" dirty="0" err="1" smtClean="0"/>
              <a:t>off</a:t>
            </a:r>
            <a:r>
              <a:rPr lang="hu-HU" dirty="0" smtClean="0"/>
              <a:t> </a:t>
            </a:r>
            <a:r>
              <a:rPr lang="hu-HU" dirty="0" err="1" smtClean="0"/>
              <a:t>states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finite</a:t>
            </a:r>
            <a:r>
              <a:rPr lang="hu-HU" dirty="0" smtClean="0"/>
              <a:t> CAR (T+,T-)</a:t>
            </a:r>
          </a:p>
          <a:p>
            <a:r>
              <a:rPr lang="hu-HU" dirty="0"/>
              <a:t>	</a:t>
            </a:r>
            <a:r>
              <a:rPr lang="hu-HU" dirty="0" smtClean="0"/>
              <a:t>	1 </a:t>
            </a:r>
            <a:r>
              <a:rPr lang="hu-HU" dirty="0" err="1" smtClean="0"/>
              <a:t>state</a:t>
            </a:r>
            <a:r>
              <a:rPr lang="hu-HU" dirty="0" smtClean="0"/>
              <a:t> has no CAR (T0)</a:t>
            </a:r>
          </a:p>
          <a:p>
            <a:r>
              <a:rPr lang="hu-HU" dirty="0"/>
              <a:t>	</a:t>
            </a:r>
            <a:r>
              <a:rPr lang="hu-HU" dirty="0" smtClean="0"/>
              <a:t>	1 </a:t>
            </a:r>
            <a:r>
              <a:rPr lang="hu-HU" dirty="0" err="1" smtClean="0"/>
              <a:t>state</a:t>
            </a:r>
            <a:r>
              <a:rPr lang="hu-HU" dirty="0" smtClean="0"/>
              <a:t> has CAR </a:t>
            </a:r>
            <a:r>
              <a:rPr lang="hu-HU" dirty="0" err="1" smtClean="0"/>
              <a:t>amplitude</a:t>
            </a:r>
            <a:r>
              <a:rPr lang="hu-HU" dirty="0" smtClean="0"/>
              <a:t> (S)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158496" y="3905057"/>
            <a:ext cx="626973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Operation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Initialization</a:t>
            </a:r>
            <a:r>
              <a:rPr lang="hu-HU" dirty="0" smtClean="0"/>
              <a:t>: </a:t>
            </a:r>
            <a:r>
              <a:rPr lang="hu-HU" dirty="0" err="1" smtClean="0"/>
              <a:t>adiabatic</a:t>
            </a:r>
            <a:r>
              <a:rPr lang="hu-HU" dirty="0" smtClean="0"/>
              <a:t> </a:t>
            </a:r>
            <a:r>
              <a:rPr lang="hu-HU" dirty="0" err="1" smtClean="0"/>
              <a:t>sweep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(0,</a:t>
            </a:r>
            <a:r>
              <a:rPr lang="hu-HU" dirty="0" err="1" smtClean="0"/>
              <a:t>0</a:t>
            </a:r>
            <a:r>
              <a:rPr lang="hu-HU" dirty="0" smtClean="0"/>
              <a:t>) </a:t>
            </a:r>
            <a:r>
              <a:rPr lang="hu-HU" dirty="0" err="1" smtClean="0"/>
              <a:t>to</a:t>
            </a:r>
            <a:r>
              <a:rPr lang="hu-HU" dirty="0" smtClean="0"/>
              <a:t> (1,</a:t>
            </a:r>
            <a:r>
              <a:rPr lang="hu-HU" dirty="0" err="1" smtClean="0"/>
              <a:t>1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Tuning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dot</a:t>
            </a:r>
            <a:r>
              <a:rPr lang="hu-HU" dirty="0" smtClean="0"/>
              <a:t> </a:t>
            </a:r>
            <a:r>
              <a:rPr lang="hu-HU" dirty="0" err="1" smtClean="0"/>
              <a:t>levels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tunnel</a:t>
            </a:r>
            <a:r>
              <a:rPr lang="hu-HU" dirty="0" smtClean="0"/>
              <a:t> </a:t>
            </a:r>
            <a:r>
              <a:rPr lang="hu-HU" dirty="0" err="1" smtClean="0"/>
              <a:t>couplings</a:t>
            </a:r>
            <a:endParaRPr lang="hu-HU" dirty="0" smtClean="0"/>
          </a:p>
          <a:p>
            <a:r>
              <a:rPr lang="hu-HU" dirty="0" err="1" smtClean="0"/>
              <a:t>Avoid</a:t>
            </a:r>
            <a:r>
              <a:rPr lang="hu-HU" dirty="0" smtClean="0"/>
              <a:t> </a:t>
            </a:r>
            <a:r>
              <a:rPr lang="hu-HU" dirty="0" err="1" smtClean="0"/>
              <a:t>decoherence</a:t>
            </a:r>
            <a:r>
              <a:rPr lang="hu-HU" dirty="0" smtClean="0"/>
              <a:t> </a:t>
            </a:r>
            <a:r>
              <a:rPr lang="hu-HU" dirty="0" err="1" smtClean="0"/>
              <a:t>due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charge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: far </a:t>
            </a:r>
            <a:r>
              <a:rPr lang="hu-HU" dirty="0" err="1" smtClean="0"/>
              <a:t>from</a:t>
            </a:r>
            <a:endParaRPr lang="hu-HU" dirty="0" smtClean="0"/>
          </a:p>
          <a:p>
            <a:r>
              <a:rPr lang="hu-HU" dirty="0" err="1" smtClean="0"/>
              <a:t>Readout</a:t>
            </a:r>
            <a:r>
              <a:rPr lang="hu-HU" dirty="0" smtClean="0"/>
              <a:t> : </a:t>
            </a:r>
            <a:r>
              <a:rPr lang="hu-HU" dirty="0" err="1" smtClean="0"/>
              <a:t>sweep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(1,</a:t>
            </a:r>
            <a:r>
              <a:rPr lang="hu-HU" dirty="0" err="1" smtClean="0"/>
              <a:t>1</a:t>
            </a:r>
            <a:r>
              <a:rPr lang="hu-HU" dirty="0" smtClean="0"/>
              <a:t>) </a:t>
            </a:r>
            <a:r>
              <a:rPr lang="hu-HU" dirty="0" err="1" smtClean="0"/>
              <a:t>to</a:t>
            </a:r>
            <a:r>
              <a:rPr lang="hu-HU" dirty="0" smtClean="0"/>
              <a:t> (0,</a:t>
            </a:r>
            <a:r>
              <a:rPr lang="hu-HU" dirty="0" err="1" smtClean="0"/>
              <a:t>0</a:t>
            </a:r>
            <a:r>
              <a:rPr lang="hu-HU" dirty="0" smtClean="0"/>
              <a:t>) – </a:t>
            </a:r>
            <a:r>
              <a:rPr lang="hu-HU" dirty="0" err="1" smtClean="0"/>
              <a:t>triplett</a:t>
            </a:r>
            <a:r>
              <a:rPr lang="hu-HU" dirty="0" smtClean="0"/>
              <a:t> </a:t>
            </a:r>
            <a:r>
              <a:rPr lang="hu-HU" dirty="0" err="1" smtClean="0"/>
              <a:t>blockade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now</a:t>
            </a:r>
            <a:r>
              <a:rPr lang="hu-HU" dirty="0" smtClean="0"/>
              <a:t>:</a:t>
            </a:r>
          </a:p>
          <a:p>
            <a:r>
              <a:rPr lang="hu-HU" dirty="0"/>
              <a:t>	</a:t>
            </a:r>
            <a:r>
              <a:rPr lang="hu-HU" dirty="0" err="1"/>
              <a:t>C</a:t>
            </a:r>
            <a:r>
              <a:rPr lang="hu-HU" dirty="0" err="1" smtClean="0"/>
              <a:t>oupling</a:t>
            </a:r>
            <a:r>
              <a:rPr lang="hu-HU" dirty="0" smtClean="0"/>
              <a:t> 2 </a:t>
            </a:r>
            <a:r>
              <a:rPr lang="hu-HU" dirty="0" err="1" smtClean="0"/>
              <a:t>single-spin</a:t>
            </a:r>
            <a:r>
              <a:rPr lang="hu-HU" dirty="0" smtClean="0"/>
              <a:t> </a:t>
            </a:r>
            <a:r>
              <a:rPr lang="hu-HU" dirty="0" err="1" smtClean="0"/>
              <a:t>qubit</a:t>
            </a:r>
            <a:r>
              <a:rPr lang="hu-HU" dirty="0" smtClean="0"/>
              <a:t> (</a:t>
            </a:r>
            <a:r>
              <a:rPr lang="el-GR" dirty="0" smtClean="0"/>
              <a:t>δ</a:t>
            </a:r>
            <a:r>
              <a:rPr lang="hu-HU" dirty="0" smtClean="0"/>
              <a:t>E</a:t>
            </a:r>
            <a:r>
              <a:rPr lang="hu-HU" baseline="-25000" dirty="0" smtClean="0"/>
              <a:t>S</a:t>
            </a:r>
            <a:r>
              <a:rPr lang="hu-HU" dirty="0" smtClean="0"/>
              <a:t> </a:t>
            </a:r>
            <a:r>
              <a:rPr lang="hu-HU" dirty="0" err="1" smtClean="0"/>
              <a:t>acts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2-qubit </a:t>
            </a:r>
            <a:r>
              <a:rPr lang="hu-HU" dirty="0" err="1" smtClean="0"/>
              <a:t>gate</a:t>
            </a:r>
            <a:r>
              <a:rPr lang="hu-HU" dirty="0" smtClean="0"/>
              <a:t>)</a:t>
            </a:r>
          </a:p>
          <a:p>
            <a:r>
              <a:rPr lang="hu-HU" dirty="0"/>
              <a:t>	</a:t>
            </a:r>
            <a:r>
              <a:rPr lang="hu-HU" dirty="0" smtClean="0"/>
              <a:t>Non-local S-T </a:t>
            </a:r>
            <a:r>
              <a:rPr lang="hu-HU" dirty="0" err="1" smtClean="0"/>
              <a:t>qubit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err="1" smtClean="0"/>
              <a:t>Coupling</a:t>
            </a:r>
            <a:r>
              <a:rPr lang="hu-HU" dirty="0" smtClean="0"/>
              <a:t> S-T </a:t>
            </a:r>
            <a:r>
              <a:rPr lang="hu-HU" dirty="0" err="1" smtClean="0"/>
              <a:t>qubits</a:t>
            </a:r>
            <a:r>
              <a:rPr lang="hu-HU" dirty="0" smtClean="0"/>
              <a:t> (</a:t>
            </a:r>
            <a:r>
              <a:rPr lang="hu-HU" dirty="0" err="1" smtClean="0"/>
              <a:t>Fig</a:t>
            </a:r>
            <a:r>
              <a:rPr lang="hu-HU" dirty="0" smtClean="0"/>
              <a:t>. 2(b))</a:t>
            </a:r>
            <a:endParaRPr lang="hu-HU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1712" y="4784311"/>
            <a:ext cx="609600" cy="257175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8123" y="1004694"/>
            <a:ext cx="46958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78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4516</TotalTime>
  <Words>523</Words>
  <Application>Microsoft Office PowerPoint</Application>
  <PresentationFormat>Szélesvásznú</PresentationFormat>
  <Paragraphs>131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Wingdings</vt:lpstr>
      <vt:lpstr>Office-téma</vt:lpstr>
      <vt:lpstr>Superconductivity, Nanowires, Quantum Dots, Cooper-pairs, Majoranna-fermions alias 3 more JCs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Superconductivity, Nanowires, Quantum Dots, Cooper-pairs, Majoranna-fermion alias 5 more JC</dc:title>
  <dc:creator>Scherübl Zoltán</dc:creator>
  <cp:lastModifiedBy>Scherübl Zoltán</cp:lastModifiedBy>
  <cp:revision>59</cp:revision>
  <dcterms:created xsi:type="dcterms:W3CDTF">2013-10-17T11:30:49Z</dcterms:created>
  <dcterms:modified xsi:type="dcterms:W3CDTF">2013-10-24T05:58:20Z</dcterms:modified>
</cp:coreProperties>
</file>