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4"/>
  </p:notesMasterIdLst>
  <p:sldIdLst>
    <p:sldId id="261" r:id="rId2"/>
    <p:sldId id="256" r:id="rId3"/>
    <p:sldId id="257" r:id="rId4"/>
    <p:sldId id="263" r:id="rId5"/>
    <p:sldId id="262" r:id="rId6"/>
    <p:sldId id="264" r:id="rId7"/>
    <p:sldId id="265" r:id="rId8"/>
    <p:sldId id="266" r:id="rId9"/>
    <p:sldId id="267" r:id="rId10"/>
    <p:sldId id="259" r:id="rId11"/>
    <p:sldId id="268" r:id="rId12"/>
    <p:sldId id="260" r:id="rId13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9" d="100"/>
          <a:sy n="49" d="100"/>
        </p:scale>
        <p:origin x="-102" y="-11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620CCF-60A6-434F-B7C0-201DE316730E}" type="datetimeFigureOut">
              <a:rPr lang="hu-HU" smtClean="0"/>
              <a:pPr/>
              <a:t>2013.05.03.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E4CD6B-7705-4BED-9522-1767EB909EED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E4CD6B-7705-4BED-9522-1767EB909EED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0CB4A808-9823-46CB-82FF-B3BCB4CE35FC}" type="datetimeFigureOut">
              <a:rPr lang="hu-HU" smtClean="0"/>
              <a:pPr/>
              <a:t>2013.05.03.</a:t>
            </a:fld>
            <a:endParaRPr lang="hu-H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6E74EE-96F4-4FAC-9307-46D08969CC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4A808-9823-46CB-82FF-B3BCB4CE35FC}" type="datetimeFigureOut">
              <a:rPr lang="hu-HU" smtClean="0"/>
              <a:pPr/>
              <a:t>2013.05.03.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6E74EE-96F4-4FAC-9307-46D08969CC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0CB4A808-9823-46CB-82FF-B3BCB4CE35FC}" type="datetimeFigureOut">
              <a:rPr lang="hu-HU" smtClean="0"/>
              <a:pPr/>
              <a:t>2013.05.03.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hu-HU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DC6E74EE-96F4-4FAC-9307-46D08969CC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4A808-9823-46CB-82FF-B3BCB4CE35FC}" type="datetimeFigureOut">
              <a:rPr lang="hu-HU" smtClean="0"/>
              <a:pPr/>
              <a:t>2013.05.03.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6E74EE-96F4-4FAC-9307-46D08969CCE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4A808-9823-46CB-82FF-B3BCB4CE35FC}" type="datetimeFigureOut">
              <a:rPr lang="hu-HU" smtClean="0"/>
              <a:pPr/>
              <a:t>2013.05.03.</a:t>
            </a:fld>
            <a:endParaRPr lang="hu-H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DC6E74EE-96F4-4FAC-9307-46D08969CCE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CB4A808-9823-46CB-82FF-B3BCB4CE35FC}" type="datetimeFigureOut">
              <a:rPr lang="hu-HU" smtClean="0"/>
              <a:pPr/>
              <a:t>2013.05.03.</a:t>
            </a:fld>
            <a:endParaRPr lang="hu-H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C6E74EE-96F4-4FAC-9307-46D08969CCE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0CB4A808-9823-46CB-82FF-B3BCB4CE35FC}" type="datetimeFigureOut">
              <a:rPr lang="hu-HU" smtClean="0"/>
              <a:pPr/>
              <a:t>2013.05.03.</a:t>
            </a:fld>
            <a:endParaRPr lang="hu-HU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DC6E74EE-96F4-4FAC-9307-46D08969CCE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hu-HU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4A808-9823-46CB-82FF-B3BCB4CE35FC}" type="datetimeFigureOut">
              <a:rPr lang="hu-HU" smtClean="0"/>
              <a:pPr/>
              <a:t>2013.05.03.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6E74EE-96F4-4FAC-9307-46D08969CC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4A808-9823-46CB-82FF-B3BCB4CE35FC}" type="datetimeFigureOut">
              <a:rPr lang="hu-HU" smtClean="0"/>
              <a:pPr/>
              <a:t>2013.05.03.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C6E74EE-96F4-4FAC-9307-46D08969CCEC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B4A808-9823-46CB-82FF-B3BCB4CE35FC}" type="datetimeFigureOut">
              <a:rPr lang="hu-HU" smtClean="0"/>
              <a:pPr/>
              <a:t>2013.05.03.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C6E74EE-96F4-4FAC-9307-46D08969CCE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0CB4A808-9823-46CB-82FF-B3BCB4CE35FC}" type="datetimeFigureOut">
              <a:rPr lang="hu-HU" smtClean="0"/>
              <a:pPr/>
              <a:t>2013.05.03.</a:t>
            </a:fld>
            <a:endParaRPr lang="hu-H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DC6E74EE-96F4-4FAC-9307-46D08969CCEC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hu-H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0CB4A808-9823-46CB-82FF-B3BCB4CE35FC}" type="datetimeFigureOut">
              <a:rPr lang="hu-HU" smtClean="0"/>
              <a:pPr/>
              <a:t>2013.05.03.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DC6E74EE-96F4-4FAC-9307-46D08969CCEC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xxx.lanl.gov/abs/1304.5693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xxx.lanl.gov/abs/1304.6844" TargetMode="External"/><Relationship Id="rId5" Type="http://schemas.openxmlformats.org/officeDocument/2006/relationships/hyperlink" Target="http://xxx.lanl.gov/abs/1304.6578" TargetMode="External"/><Relationship Id="rId4" Type="http://schemas.openxmlformats.org/officeDocument/2006/relationships/hyperlink" Target="http://www.nature.com/news/diamond-shows-promise-for-a-quantum-internet-1.12870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xxx.lanl.gov/abs/1304.6844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xxx.lanl.gov/abs/1304.6844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 t="9000" r="25000" b="63685"/>
          <a:stretch>
            <a:fillRect/>
          </a:stretch>
        </p:blipFill>
        <p:spPr bwMode="auto">
          <a:xfrm>
            <a:off x="0" y="1484784"/>
            <a:ext cx="914400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dist="50800" dir="5400000" algn="ctr" rotWithShape="0">
              <a:srgbClr val="000000">
                <a:alpha val="40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Journal Club </a:t>
            </a:r>
            <a:br>
              <a:rPr lang="hu-HU" dirty="0" smtClean="0"/>
            </a:br>
            <a:r>
              <a:rPr lang="hu-HU" sz="3300" dirty="0" smtClean="0"/>
              <a:t>Articles from 2013.04.20. to 2013.04.27. </a:t>
            </a:r>
            <a:endParaRPr lang="hu-HU" sz="33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9552" y="4237112"/>
            <a:ext cx="8153400" cy="2620888"/>
          </a:xfrm>
        </p:spPr>
        <p:txBody>
          <a:bodyPr>
            <a:normAutofit/>
          </a:bodyPr>
          <a:lstStyle/>
          <a:p>
            <a:r>
              <a:rPr lang="hu-HU" sz="1400" b="1" dirty="0" smtClean="0"/>
              <a:t>Topological Insulator Materials </a:t>
            </a:r>
            <a:r>
              <a:rPr lang="hu-HU" sz="1400" dirty="0" smtClean="0"/>
              <a:t>- </a:t>
            </a:r>
            <a:r>
              <a:rPr lang="hu-HU" sz="1400" i="1" dirty="0" smtClean="0"/>
              <a:t>Yoichi </a:t>
            </a:r>
            <a:r>
              <a:rPr lang="hu-HU" sz="1400" i="1" dirty="0" smtClean="0"/>
              <a:t>Ando</a:t>
            </a:r>
            <a:br>
              <a:rPr lang="hu-HU" sz="1400" i="1" dirty="0" smtClean="0"/>
            </a:br>
            <a:r>
              <a:rPr lang="hu-HU" sz="1400" dirty="0" smtClean="0">
                <a:hlinkClick r:id="rId3"/>
              </a:rPr>
              <a:t>http</a:t>
            </a:r>
            <a:r>
              <a:rPr lang="hu-HU" sz="1400" dirty="0" smtClean="0">
                <a:hlinkClick r:id="rId3"/>
              </a:rPr>
              <a:t>://</a:t>
            </a:r>
            <a:r>
              <a:rPr lang="hu-HU" sz="1400" dirty="0" smtClean="0">
                <a:hlinkClick r:id="rId3"/>
              </a:rPr>
              <a:t>xxx.lanl.gov/abs/1304.5693</a:t>
            </a:r>
            <a:endParaRPr lang="hu-HU" sz="1400" dirty="0" smtClean="0"/>
          </a:p>
          <a:p>
            <a:r>
              <a:rPr lang="hu-HU" sz="1400" b="1" dirty="0" smtClean="0"/>
              <a:t>Diamond shows promise for a quantum </a:t>
            </a:r>
            <a:r>
              <a:rPr lang="hu-HU" sz="1400" b="1" dirty="0" smtClean="0"/>
              <a:t>Internet</a:t>
            </a:r>
            <a:r>
              <a:rPr lang="hu-HU" sz="1400" dirty="0" smtClean="0"/>
              <a:t> - </a:t>
            </a:r>
            <a:r>
              <a:rPr lang="hu-HU" sz="1400" i="1" dirty="0" smtClean="0"/>
              <a:t>Richard </a:t>
            </a:r>
            <a:r>
              <a:rPr lang="hu-HU" sz="1400" i="1" dirty="0" smtClean="0"/>
              <a:t>Van </a:t>
            </a:r>
            <a:r>
              <a:rPr lang="hu-HU" sz="1400" i="1" dirty="0" smtClean="0"/>
              <a:t>Noorden</a:t>
            </a:r>
            <a:br>
              <a:rPr lang="hu-HU" sz="1400" i="1" dirty="0" smtClean="0"/>
            </a:br>
            <a:r>
              <a:rPr lang="hu-HU" sz="1400" dirty="0" smtClean="0">
                <a:hlinkClick r:id="rId4"/>
              </a:rPr>
              <a:t>http</a:t>
            </a:r>
            <a:r>
              <a:rPr lang="hu-HU" sz="1400" dirty="0" smtClean="0">
                <a:hlinkClick r:id="rId4"/>
              </a:rPr>
              <a:t>://</a:t>
            </a:r>
            <a:r>
              <a:rPr lang="hu-HU" sz="1400" dirty="0" smtClean="0">
                <a:hlinkClick r:id="rId4"/>
              </a:rPr>
              <a:t>www.nature.com/news/diamond-shows-promise-for-a-quantum-internet-1.12870</a:t>
            </a:r>
            <a:endParaRPr lang="hu-HU" sz="1400" dirty="0" smtClean="0"/>
          </a:p>
          <a:p>
            <a:r>
              <a:rPr lang="hu-HU" sz="1400" b="1" dirty="0" smtClean="0"/>
              <a:t>Competition between the Superconducting Proximity Effect and Coulomb Interactions in a Graphene Andreev </a:t>
            </a:r>
            <a:r>
              <a:rPr lang="hu-HU" sz="1400" b="1" dirty="0" smtClean="0"/>
              <a:t>Interferometer - </a:t>
            </a:r>
            <a:r>
              <a:rPr lang="hu-HU" sz="1400" i="1" dirty="0" smtClean="0"/>
              <a:t>Fabio </a:t>
            </a:r>
            <a:r>
              <a:rPr lang="hu-HU" sz="1400" i="1" dirty="0" smtClean="0"/>
              <a:t>Deon, Sandra Šopić, Alberto F. </a:t>
            </a:r>
            <a:r>
              <a:rPr lang="hu-HU" sz="1400" i="1" dirty="0" smtClean="0"/>
              <a:t>Morpurgo</a:t>
            </a:r>
            <a:br>
              <a:rPr lang="hu-HU" sz="1400" i="1" dirty="0" smtClean="0"/>
            </a:br>
            <a:r>
              <a:rPr lang="hu-HU" sz="1400" dirty="0" smtClean="0">
                <a:hlinkClick r:id="rId5"/>
              </a:rPr>
              <a:t> http://</a:t>
            </a:r>
            <a:r>
              <a:rPr lang="hu-HU" sz="1400" dirty="0" smtClean="0">
                <a:hlinkClick r:id="rId5"/>
              </a:rPr>
              <a:t>xxx.lanl.gov/abs/1304.6578</a:t>
            </a:r>
            <a:endParaRPr lang="hu-HU" sz="1400" dirty="0" smtClean="0"/>
          </a:p>
          <a:p>
            <a:r>
              <a:rPr lang="hu-HU" sz="1400" b="1" dirty="0" smtClean="0"/>
              <a:t> </a:t>
            </a:r>
            <a:r>
              <a:rPr lang="hu-HU" sz="1400" b="1" dirty="0" smtClean="0"/>
              <a:t>A ballistic pn junction in suspended graphene with split bottom </a:t>
            </a:r>
            <a:r>
              <a:rPr lang="hu-HU" sz="1400" b="1" dirty="0" smtClean="0"/>
              <a:t>gates - </a:t>
            </a:r>
            <a:r>
              <a:rPr lang="hu-HU" sz="1400" i="1" dirty="0" smtClean="0"/>
              <a:t>Anya </a:t>
            </a:r>
            <a:r>
              <a:rPr lang="hu-HU" sz="1400" i="1" dirty="0" smtClean="0"/>
              <a:t>L. Grushina, Dong-Keun Ki, Alberto F. </a:t>
            </a:r>
            <a:r>
              <a:rPr lang="hu-HU" sz="1400" i="1" dirty="0" smtClean="0"/>
              <a:t>Morpurgo</a:t>
            </a:r>
            <a:br>
              <a:rPr lang="hu-HU" sz="1400" i="1" dirty="0" smtClean="0"/>
            </a:br>
            <a:r>
              <a:rPr lang="hu-HU" sz="1400" dirty="0" smtClean="0">
                <a:hlinkClick r:id="rId6"/>
              </a:rPr>
              <a:t> http://xxx.lanl.gov/abs/1304.6844</a:t>
            </a:r>
            <a:endParaRPr lang="hu-HU" sz="1400" dirty="0" smtClean="0"/>
          </a:p>
          <a:p>
            <a:endParaRPr lang="hu-HU" sz="1400" dirty="0" smtClean="0"/>
          </a:p>
          <a:p>
            <a:endParaRPr lang="hu-HU" sz="1400" dirty="0" smtClean="0"/>
          </a:p>
          <a:p>
            <a:endParaRPr lang="hu-HU" sz="14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7086600" y="1248792"/>
            <a:ext cx="208823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300" dirty="0" smtClean="0"/>
              <a:t>Nanoseminar 2013.05.02.</a:t>
            </a:r>
            <a:endParaRPr lang="hu-HU" sz="13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6238" t="25559" r="44781" b="20547"/>
          <a:stretch>
            <a:fillRect/>
          </a:stretch>
        </p:blipFill>
        <p:spPr bwMode="auto">
          <a:xfrm>
            <a:off x="-252536" y="2060848"/>
            <a:ext cx="4337151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2606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A ballistic pn junction in suspended graphene with split bottom gates</a:t>
            </a:r>
            <a:endParaRPr lang="hu-H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086600" y="1248792"/>
            <a:ext cx="208823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300" dirty="0" smtClean="0"/>
              <a:t>Nanoseminar 2013.05.02.</a:t>
            </a:r>
            <a:endParaRPr lang="hu-HU" sz="13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57201" t="59303" r="22055" b="23188"/>
          <a:stretch>
            <a:fillRect/>
          </a:stretch>
        </p:blipFill>
        <p:spPr bwMode="auto">
          <a:xfrm>
            <a:off x="-1" y="692696"/>
            <a:ext cx="1832955" cy="123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 l="33956" t="10055" r="21748" b="46251"/>
          <a:stretch>
            <a:fillRect/>
          </a:stretch>
        </p:blipFill>
        <p:spPr bwMode="auto">
          <a:xfrm>
            <a:off x="1835696" y="620688"/>
            <a:ext cx="173376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4139952" y="2204864"/>
            <a:ext cx="50040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/>
              <a:t>Applying B magnetic field – further evidence for F-P oscillations</a:t>
            </a:r>
            <a:endParaRPr lang="hu-HU" dirty="0" smtClean="0"/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exhibits </a:t>
            </a:r>
            <a:r>
              <a:rPr lang="hu-HU" dirty="0" smtClean="0"/>
              <a:t>a phase shift at B ~20-30 </a:t>
            </a:r>
            <a:r>
              <a:rPr lang="hu-HU" dirty="0" smtClean="0"/>
              <a:t>mT </a:t>
            </a:r>
            <a:r>
              <a:rPr lang="hu-HU" sz="1200" dirty="0" smtClean="0"/>
              <a:t>(&lt;&lt;250-300mT)</a:t>
            </a:r>
          </a:p>
          <a:p>
            <a:pPr>
              <a:buFont typeface="Arial" pitchFamily="34" charset="0"/>
              <a:buChar char="•"/>
            </a:pPr>
            <a:endParaRPr lang="hu-HU" dirty="0" smtClean="0"/>
          </a:p>
          <a:p>
            <a:r>
              <a:rPr lang="hu-HU" dirty="0" smtClean="0">
                <a:sym typeface="Wingdings" pitchFamily="2" charset="2"/>
              </a:rPr>
              <a:t>the </a:t>
            </a:r>
            <a:r>
              <a:rPr lang="hu-HU" dirty="0" smtClean="0">
                <a:sym typeface="Wingdings" pitchFamily="2" charset="2"/>
              </a:rPr>
              <a:t>perpendicular </a:t>
            </a:r>
            <a:r>
              <a:rPr lang="hu-HU" dirty="0" smtClean="0">
                <a:sym typeface="Wingdings" pitchFamily="2" charset="2"/>
              </a:rPr>
              <a:t>B field bend the </a:t>
            </a:r>
            <a:r>
              <a:rPr lang="hu-HU" dirty="0" smtClean="0">
                <a:sym typeface="Wingdings" pitchFamily="2" charset="2"/>
              </a:rPr>
              <a:t>electron </a:t>
            </a:r>
            <a:r>
              <a:rPr lang="hu-HU" dirty="0" smtClean="0">
                <a:sym typeface="Wingdings" pitchFamily="2" charset="2"/>
              </a:rPr>
              <a:t>trajectories in the cavities</a:t>
            </a:r>
          </a:p>
          <a:p>
            <a:r>
              <a:rPr lang="hu-HU" dirty="0" smtClean="0">
                <a:sym typeface="Wingdings" pitchFamily="2" charset="2"/>
              </a:rPr>
              <a:t>	</a:t>
            </a:r>
            <a:r>
              <a:rPr lang="hu-HU" dirty="0" smtClean="0">
                <a:sym typeface="Wingdings" pitchFamily="2" charset="2"/>
              </a:rPr>
              <a:t>critical B field when in p-space the 		origin is included  additional Berry-	phase (</a:t>
            </a:r>
            <a:r>
              <a:rPr lang="el-GR" dirty="0" smtClean="0">
                <a:sym typeface="Wingdings" pitchFamily="2" charset="2"/>
              </a:rPr>
              <a:t>π</a:t>
            </a:r>
            <a:r>
              <a:rPr lang="hu-HU" dirty="0" smtClean="0">
                <a:sym typeface="Wingdings" pitchFamily="2" charset="2"/>
              </a:rPr>
              <a:t>) is acquired</a:t>
            </a:r>
            <a:endParaRPr lang="hu-HU" dirty="0" smtClean="0"/>
          </a:p>
          <a:p>
            <a:pPr>
              <a:buFont typeface="Arial" pitchFamily="34" charset="0"/>
              <a:buChar char="•"/>
            </a:pPr>
            <a:endParaRPr lang="hu-HU" dirty="0" smtClean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606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A ballistic pn junction in suspended graphene with split bottom gates</a:t>
            </a:r>
            <a:endParaRPr lang="hu-H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086600" y="1248792"/>
            <a:ext cx="208823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300" dirty="0" smtClean="0"/>
              <a:t>Nanoseminar 2013.05.02.</a:t>
            </a:r>
            <a:endParaRPr lang="hu-HU" sz="13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57201" t="59303" r="22055" b="23188"/>
          <a:stretch>
            <a:fillRect/>
          </a:stretch>
        </p:blipFill>
        <p:spPr bwMode="auto">
          <a:xfrm>
            <a:off x="-1" y="692696"/>
            <a:ext cx="1832955" cy="123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/>
          <a:srcRect l="33956" t="10055" r="21748" b="46251"/>
          <a:stretch>
            <a:fillRect/>
          </a:stretch>
        </p:blipFill>
        <p:spPr bwMode="auto">
          <a:xfrm>
            <a:off x="1835696" y="620688"/>
            <a:ext cx="173376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4139952" y="2204864"/>
            <a:ext cx="500404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Applying B magnetic field – further evidence for F-P oscillations</a:t>
            </a:r>
            <a:endParaRPr lang="hu-HU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endParaRPr lang="hu-HU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exhibits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a phase shift at B ~20-30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</a:rPr>
              <a:t>mT </a:t>
            </a:r>
            <a:r>
              <a:rPr lang="hu-HU" sz="1200" dirty="0" smtClean="0">
                <a:solidFill>
                  <a:schemeClr val="bg1">
                    <a:lumMod val="65000"/>
                  </a:schemeClr>
                </a:solidFill>
              </a:rPr>
              <a:t>(&lt;&lt;250-300mT)</a:t>
            </a:r>
          </a:p>
          <a:p>
            <a:pPr>
              <a:buFont typeface="Arial" pitchFamily="34" charset="0"/>
              <a:buChar char="•"/>
            </a:pPr>
            <a:endParaRPr lang="hu-HU" dirty="0" smtClean="0">
              <a:solidFill>
                <a:schemeClr val="bg1">
                  <a:lumMod val="65000"/>
                </a:schemeClr>
              </a:solidFill>
            </a:endParaRPr>
          </a:p>
          <a:p>
            <a:r>
              <a:rPr lang="hu-HU" dirty="0" smtClean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the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perpendicular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B field bend the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electron 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trajectories in the cavities</a:t>
            </a:r>
          </a:p>
          <a:p>
            <a:r>
              <a:rPr lang="hu-HU" dirty="0" smtClean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	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critical B field when in p-space the 		origin is included  additional Berry-	phase (</a:t>
            </a:r>
            <a:r>
              <a:rPr lang="el-GR" dirty="0" smtClean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π</a:t>
            </a:r>
            <a:r>
              <a:rPr lang="hu-HU" dirty="0" smtClean="0">
                <a:solidFill>
                  <a:schemeClr val="bg1">
                    <a:lumMod val="65000"/>
                  </a:schemeClr>
                </a:solidFill>
                <a:sym typeface="Wingdings" pitchFamily="2" charset="2"/>
              </a:rPr>
              <a:t>) is acquired</a:t>
            </a:r>
          </a:p>
          <a:p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temperature-dependaence of the oscillations</a:t>
            </a:r>
          </a:p>
          <a:p>
            <a:pPr lvl="1"/>
            <a:r>
              <a:rPr lang="hu-HU" dirty="0" smtClean="0"/>
              <a:t>- oscillations vanished @ 40K ~3,5meV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 l="47541" t="59519" r="28244" b="12427"/>
          <a:stretch>
            <a:fillRect/>
          </a:stretch>
        </p:blipFill>
        <p:spPr bwMode="auto">
          <a:xfrm>
            <a:off x="0" y="2348880"/>
            <a:ext cx="4195413" cy="388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60648"/>
            <a:ext cx="91440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A ballistic pn junction in suspended graphene with split bottom </a:t>
            </a:r>
            <a:r>
              <a:rPr lang="hu-HU" sz="2400" b="1" dirty="0" smtClean="0"/>
              <a:t>gates</a:t>
            </a:r>
            <a:br>
              <a:rPr lang="hu-HU" sz="2400" b="1" dirty="0" smtClean="0"/>
            </a:br>
            <a:r>
              <a:rPr lang="hu-HU" i="1" dirty="0" smtClean="0"/>
              <a:t>Anya L. Grushina, Dong-Keun Ki, Alberto F. Morpurgo</a:t>
            </a:r>
          </a:p>
          <a:p>
            <a:pPr algn="ctr"/>
            <a:r>
              <a:rPr lang="hu-HU" i="1" dirty="0" smtClean="0"/>
              <a:t>Department de Physique de la Matiere Condensee (DPMC) and Group of Applied</a:t>
            </a:r>
          </a:p>
          <a:p>
            <a:pPr algn="ctr"/>
            <a:r>
              <a:rPr lang="hu-HU" i="1" dirty="0" smtClean="0"/>
              <a:t>Physics (GAP), University of Geneva, 24 Quai Ernest-Ansermet, CH1205 Geneve,</a:t>
            </a:r>
          </a:p>
          <a:p>
            <a:pPr algn="ctr"/>
            <a:r>
              <a:rPr lang="hu-HU" i="1" dirty="0" smtClean="0"/>
              <a:t>Switzerland</a:t>
            </a:r>
          </a:p>
          <a:p>
            <a:pPr algn="ctr"/>
            <a:r>
              <a:rPr lang="hu-HU" dirty="0" smtClean="0">
                <a:hlinkClick r:id="rId2"/>
              </a:rPr>
              <a:t>http://xxx.lanl.gov/abs/1304.6844</a:t>
            </a:r>
            <a:endParaRPr lang="hu-HU" i="1" dirty="0" smtClean="0"/>
          </a:p>
          <a:p>
            <a:pPr algn="ctr"/>
            <a:endParaRPr lang="hu-HU" sz="2400" dirty="0"/>
          </a:p>
        </p:txBody>
      </p:sp>
      <p:grpSp>
        <p:nvGrpSpPr>
          <p:cNvPr id="14" name="Group 13"/>
          <p:cNvGrpSpPr/>
          <p:nvPr/>
        </p:nvGrpSpPr>
        <p:grpSpPr>
          <a:xfrm>
            <a:off x="6660232" y="1772816"/>
            <a:ext cx="2232248" cy="1440160"/>
            <a:chOff x="6516216" y="1628800"/>
            <a:chExt cx="2452758" cy="1656184"/>
          </a:xfrm>
        </p:grpSpPr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 l="57201" t="59303" r="22055" b="23188"/>
            <a:stretch>
              <a:fillRect/>
            </a:stretch>
          </p:blipFill>
          <p:spPr bwMode="auto">
            <a:xfrm>
              <a:off x="6516216" y="1628800"/>
              <a:ext cx="2452758" cy="16561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Straight Arrow Connector 7"/>
            <p:cNvCxnSpPr/>
            <p:nvPr/>
          </p:nvCxnSpPr>
          <p:spPr>
            <a:xfrm>
              <a:off x="7448749" y="1962771"/>
              <a:ext cx="648072" cy="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9" name="Rectangle 8"/>
            <p:cNvSpPr/>
            <p:nvPr/>
          </p:nvSpPr>
          <p:spPr>
            <a:xfrm>
              <a:off x="7452320" y="1628800"/>
              <a:ext cx="808235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u-HU" dirty="0" smtClean="0"/>
                <a:t>1,6 um</a:t>
              </a:r>
              <a:endParaRPr lang="hu-HU" dirty="0"/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251520" y="2420888"/>
            <a:ext cx="7668344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2500" dirty="0" smtClean="0"/>
              <a:t>Presence of p-n juntcion</a:t>
            </a:r>
          </a:p>
          <a:p>
            <a:pPr>
              <a:buFont typeface="Arial" pitchFamily="34" charset="0"/>
              <a:buChar char="•"/>
            </a:pPr>
            <a:r>
              <a:rPr lang="hu-HU" sz="2500" dirty="0" smtClean="0"/>
              <a:t>Ballistic regime comparable to the device size</a:t>
            </a:r>
          </a:p>
          <a:p>
            <a:pPr>
              <a:buFont typeface="Arial" pitchFamily="34" charset="0"/>
              <a:buChar char="•"/>
            </a:pPr>
            <a:r>
              <a:rPr lang="hu-HU" sz="2500" dirty="0" smtClean="0"/>
              <a:t>Preparation process preserves the high quality of the material</a:t>
            </a:r>
          </a:p>
          <a:p>
            <a:pPr>
              <a:buFont typeface="Arial" pitchFamily="34" charset="0"/>
              <a:buChar char="•"/>
            </a:pPr>
            <a:endParaRPr lang="hu-HU" sz="1600" dirty="0" smtClean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4" cstate="print"/>
          <a:srcRect l="33956" t="10055" r="21748" b="46251"/>
          <a:stretch>
            <a:fillRect/>
          </a:stretch>
        </p:blipFill>
        <p:spPr bwMode="auto">
          <a:xfrm>
            <a:off x="0" y="3933056"/>
            <a:ext cx="3706568" cy="29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 l="33956" t="56205" r="42535" b="18333"/>
          <a:stretch>
            <a:fillRect/>
          </a:stretch>
        </p:blipFill>
        <p:spPr bwMode="auto">
          <a:xfrm>
            <a:off x="6298257" y="4201690"/>
            <a:ext cx="2866281" cy="248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 cstate="print"/>
          <a:srcRect l="55419" t="52383" r="20566" b="20547"/>
          <a:stretch>
            <a:fillRect/>
          </a:stretch>
        </p:blipFill>
        <p:spPr bwMode="auto">
          <a:xfrm>
            <a:off x="3800450" y="4192270"/>
            <a:ext cx="2764524" cy="24928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0" y="980728"/>
            <a:ext cx="9144000" cy="460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5400" dirty="0" smtClean="0"/>
              <a:t>A ballistic pn junction in suspended graphene with split bottom </a:t>
            </a:r>
            <a:r>
              <a:rPr lang="hu-HU" sz="5400" dirty="0" smtClean="0"/>
              <a:t>gates</a:t>
            </a:r>
          </a:p>
          <a:p>
            <a:pPr algn="ctr"/>
            <a:endParaRPr lang="hu-HU" sz="5400" dirty="0" smtClean="0"/>
          </a:p>
          <a:p>
            <a:pPr algn="ctr"/>
            <a:r>
              <a:rPr lang="hu-HU" sz="1600" i="1" dirty="0" smtClean="0"/>
              <a:t>Anya L. Grushina, Dong-Keun Ki, Alberto F. Morpurgo</a:t>
            </a:r>
          </a:p>
          <a:p>
            <a:pPr algn="ctr"/>
            <a:r>
              <a:rPr lang="hu-HU" sz="1500" i="1" dirty="0" smtClean="0"/>
              <a:t>Department de Physique de la Matiere Condensee (DPMC) and Group of Applied</a:t>
            </a:r>
          </a:p>
          <a:p>
            <a:pPr algn="ctr"/>
            <a:r>
              <a:rPr lang="hu-HU" sz="1500" i="1" dirty="0" smtClean="0"/>
              <a:t>Physics (GAP), University of Geneva, 24 Quai Ernest-Ansermet, CH1205 Geneve,</a:t>
            </a:r>
          </a:p>
          <a:p>
            <a:pPr algn="ctr"/>
            <a:r>
              <a:rPr lang="hu-HU" sz="1500" i="1" dirty="0" smtClean="0"/>
              <a:t>Switzerland</a:t>
            </a:r>
          </a:p>
          <a:p>
            <a:pPr algn="ctr"/>
            <a:r>
              <a:rPr lang="hu-HU" sz="1600" dirty="0" smtClean="0">
                <a:hlinkClick r:id="rId3"/>
              </a:rPr>
              <a:t>http://xxx.lanl.gov/abs/1304.6844</a:t>
            </a:r>
            <a:endParaRPr lang="hu-HU" sz="1500" i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2483768" y="6237312"/>
            <a:ext cx="64087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dirty="0" smtClean="0"/>
              <a:t>Nanosemiar </a:t>
            </a:r>
            <a:r>
              <a:rPr lang="hu-HU" dirty="0" smtClean="0"/>
              <a:t>2013.05.03.  </a:t>
            </a:r>
            <a:r>
              <a:rPr lang="hu-HU" dirty="0" smtClean="0"/>
              <a:t>- Márton Attila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3366" t="12270" r="20566" b="21286"/>
          <a:stretch>
            <a:fillRect/>
          </a:stretch>
        </p:blipFill>
        <p:spPr bwMode="auto">
          <a:xfrm>
            <a:off x="4572001" y="1582616"/>
            <a:ext cx="4572000" cy="527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260648"/>
            <a:ext cx="91440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A ballistic pn junction in suspended graphene with split bottom </a:t>
            </a:r>
            <a:r>
              <a:rPr lang="hu-HU" sz="2400" b="1" dirty="0" smtClean="0"/>
              <a:t>gates</a:t>
            </a:r>
          </a:p>
          <a:p>
            <a:pPr algn="ctr"/>
            <a:r>
              <a:rPr lang="hu-HU" sz="3500" b="1" dirty="0" smtClean="0"/>
              <a:t>Sample preparation</a:t>
            </a:r>
            <a:endParaRPr lang="hu-HU" sz="3500" dirty="0"/>
          </a:p>
        </p:txBody>
      </p:sp>
      <p:sp>
        <p:nvSpPr>
          <p:cNvPr id="7" name="TextBox 6"/>
          <p:cNvSpPr txBox="1"/>
          <p:nvPr/>
        </p:nvSpPr>
        <p:spPr>
          <a:xfrm>
            <a:off x="7086600" y="1248792"/>
            <a:ext cx="208823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300" dirty="0" smtClean="0"/>
              <a:t>Nanoseminar 2013.05.02.</a:t>
            </a:r>
            <a:endParaRPr lang="hu-HU" sz="13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988840"/>
            <a:ext cx="43924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1600" dirty="0" smtClean="0"/>
              <a:t> doped Si </a:t>
            </a:r>
            <a:r>
              <a:rPr lang="hu-HU" sz="1600" dirty="0" smtClean="0"/>
              <a:t>substrate covered with 300 nm </a:t>
            </a:r>
            <a:r>
              <a:rPr lang="hu-HU" sz="1600" dirty="0" smtClean="0"/>
              <a:t>SiO2</a:t>
            </a:r>
          </a:p>
          <a:p>
            <a:pPr>
              <a:buFont typeface="Arial" pitchFamily="34" charset="0"/>
              <a:buChar char="•"/>
            </a:pPr>
            <a:r>
              <a:rPr lang="hu-HU" sz="1600" dirty="0" smtClean="0"/>
              <a:t> predefined </a:t>
            </a:r>
            <a:r>
              <a:rPr lang="hu-HU" sz="1600" dirty="0" smtClean="0"/>
              <a:t>gate electrodes (10 nm Ti/30 nm Au</a:t>
            </a:r>
            <a:r>
              <a:rPr lang="hu-HU" sz="1600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hu-HU" sz="1600" dirty="0" smtClean="0"/>
              <a:t> 450-nm-thick </a:t>
            </a:r>
            <a:r>
              <a:rPr lang="hu-HU" sz="1600" dirty="0" smtClean="0"/>
              <a:t>LOR layer </a:t>
            </a:r>
            <a:r>
              <a:rPr lang="hu-HU" sz="1600" dirty="0" smtClean="0"/>
              <a:t>(polydimethylglutarimide </a:t>
            </a:r>
            <a:r>
              <a:rPr lang="hu-HU" sz="1600" dirty="0" smtClean="0"/>
              <a:t>(PMGI)-based </a:t>
            </a:r>
            <a:r>
              <a:rPr lang="hu-HU" sz="1600" dirty="0" smtClean="0"/>
              <a:t>lift-of resist)</a:t>
            </a:r>
          </a:p>
          <a:p>
            <a:pPr>
              <a:buFont typeface="Arial" pitchFamily="34" charset="0"/>
              <a:buChar char="•"/>
            </a:pPr>
            <a:r>
              <a:rPr lang="hu-HU" sz="1600" dirty="0" smtClean="0"/>
              <a:t>Ti/Au electrodes (10/60 </a:t>
            </a:r>
            <a:r>
              <a:rPr lang="hu-HU" sz="1600" dirty="0" smtClean="0"/>
              <a:t>nm)</a:t>
            </a:r>
          </a:p>
          <a:p>
            <a:pPr>
              <a:buFont typeface="Arial" pitchFamily="34" charset="0"/>
              <a:buChar char="•"/>
            </a:pPr>
            <a:endParaRPr lang="hu-HU" sz="1600" dirty="0" smtClean="0"/>
          </a:p>
          <a:p>
            <a:pPr>
              <a:buFont typeface="Arial" pitchFamily="34" charset="0"/>
              <a:buChar char="•"/>
            </a:pPr>
            <a:r>
              <a:rPr lang="hu-HU" sz="1600" dirty="0" smtClean="0"/>
              <a:t> single layer graphene </a:t>
            </a:r>
          </a:p>
          <a:p>
            <a:pPr>
              <a:buFont typeface="Arial" pitchFamily="34" charset="0"/>
              <a:buChar char="•"/>
            </a:pPr>
            <a:r>
              <a:rPr lang="hu-HU" sz="1600" dirty="0" smtClean="0"/>
              <a:t> water </a:t>
            </a:r>
            <a:r>
              <a:rPr lang="hu-HU" sz="1600" dirty="0" smtClean="0"/>
              <a:t>soluble </a:t>
            </a:r>
            <a:r>
              <a:rPr lang="hu-HU" sz="1600" dirty="0" smtClean="0"/>
              <a:t>polymer a </a:t>
            </a:r>
            <a:r>
              <a:rPr lang="hu-HU" sz="1600" dirty="0" smtClean="0"/>
              <a:t>9 wt.% poly(4-styrenesulfonic acid) solution in water) </a:t>
            </a:r>
            <a:endParaRPr lang="hu-HU" sz="1600" dirty="0" smtClean="0"/>
          </a:p>
          <a:p>
            <a:pPr>
              <a:buFont typeface="Arial" pitchFamily="34" charset="0"/>
              <a:buChar char="•"/>
            </a:pPr>
            <a:r>
              <a:rPr lang="hu-HU" sz="1600" dirty="0" smtClean="0"/>
              <a:t> PMMA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664773" y="5553075"/>
            <a:ext cx="64807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668344" y="5219104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1,6 um</a:t>
            </a:r>
            <a:endParaRPr lang="hu-H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33366" t="12270" r="20566" b="21286"/>
          <a:stretch>
            <a:fillRect/>
          </a:stretch>
        </p:blipFill>
        <p:spPr bwMode="auto">
          <a:xfrm>
            <a:off x="4572000" y="1582616"/>
            <a:ext cx="4572000" cy="5275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0" y="260648"/>
            <a:ext cx="9144000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A ballistic pn junction in suspended graphene with split bottom </a:t>
            </a:r>
            <a:r>
              <a:rPr lang="hu-HU" sz="2400" b="1" dirty="0" smtClean="0"/>
              <a:t>gates</a:t>
            </a:r>
          </a:p>
          <a:p>
            <a:pPr algn="ctr"/>
            <a:r>
              <a:rPr lang="hu-HU" sz="3500" b="1" dirty="0" smtClean="0"/>
              <a:t>Sample preparation - Setup</a:t>
            </a:r>
            <a:endParaRPr lang="hu-HU" sz="3500" dirty="0"/>
          </a:p>
        </p:txBody>
      </p:sp>
      <p:sp>
        <p:nvSpPr>
          <p:cNvPr id="7" name="TextBox 6"/>
          <p:cNvSpPr txBox="1"/>
          <p:nvPr/>
        </p:nvSpPr>
        <p:spPr>
          <a:xfrm>
            <a:off x="7086600" y="1248792"/>
            <a:ext cx="208823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300" dirty="0" smtClean="0"/>
              <a:t>Nanoseminar 2013.05.02.</a:t>
            </a:r>
            <a:endParaRPr lang="hu-HU" sz="1300" dirty="0"/>
          </a:p>
        </p:txBody>
      </p:sp>
      <p:sp>
        <p:nvSpPr>
          <p:cNvPr id="9" name="TextBox 8"/>
          <p:cNvSpPr txBox="1"/>
          <p:nvPr/>
        </p:nvSpPr>
        <p:spPr>
          <a:xfrm>
            <a:off x="0" y="1988840"/>
            <a:ext cx="43924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bg1">
                    <a:lumMod val="65000"/>
                  </a:schemeClr>
                </a:solidFill>
              </a:rPr>
              <a:t> doped Si </a:t>
            </a:r>
            <a:r>
              <a:rPr lang="hu-HU" sz="1600" dirty="0" smtClean="0">
                <a:solidFill>
                  <a:schemeClr val="bg1">
                    <a:lumMod val="65000"/>
                  </a:schemeClr>
                </a:solidFill>
              </a:rPr>
              <a:t>substrate covered with 300 nm </a:t>
            </a:r>
            <a:r>
              <a:rPr lang="hu-HU" sz="1600" dirty="0" smtClean="0">
                <a:solidFill>
                  <a:schemeClr val="bg1">
                    <a:lumMod val="65000"/>
                  </a:schemeClr>
                </a:solidFill>
              </a:rPr>
              <a:t>SiO2</a:t>
            </a:r>
          </a:p>
          <a:p>
            <a:pPr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bg1">
                    <a:lumMod val="65000"/>
                  </a:schemeClr>
                </a:solidFill>
              </a:rPr>
              <a:t> predefined </a:t>
            </a:r>
            <a:r>
              <a:rPr lang="hu-HU" sz="1600" dirty="0" smtClean="0">
                <a:solidFill>
                  <a:schemeClr val="bg1">
                    <a:lumMod val="65000"/>
                  </a:schemeClr>
                </a:solidFill>
              </a:rPr>
              <a:t>gate electrodes (10 nm Ti/30 nm Au</a:t>
            </a:r>
            <a:r>
              <a:rPr lang="hu-HU" sz="1600" dirty="0" smtClean="0">
                <a:solidFill>
                  <a:schemeClr val="bg1">
                    <a:lumMod val="65000"/>
                  </a:schemeClr>
                </a:solidFill>
              </a:rPr>
              <a:t>)</a:t>
            </a:r>
          </a:p>
          <a:p>
            <a:pPr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bg1">
                    <a:lumMod val="65000"/>
                  </a:schemeClr>
                </a:solidFill>
              </a:rPr>
              <a:t> 450-nm-thick </a:t>
            </a:r>
            <a:r>
              <a:rPr lang="hu-HU" sz="1600" dirty="0" smtClean="0">
                <a:solidFill>
                  <a:schemeClr val="bg1">
                    <a:lumMod val="65000"/>
                  </a:schemeClr>
                </a:solidFill>
              </a:rPr>
              <a:t>LOR layer </a:t>
            </a:r>
            <a:r>
              <a:rPr lang="hu-HU" sz="1600" dirty="0" smtClean="0">
                <a:solidFill>
                  <a:schemeClr val="bg1">
                    <a:lumMod val="65000"/>
                  </a:schemeClr>
                </a:solidFill>
              </a:rPr>
              <a:t>(polydimethylglutarimide </a:t>
            </a:r>
            <a:r>
              <a:rPr lang="hu-HU" sz="1600" dirty="0" smtClean="0">
                <a:solidFill>
                  <a:schemeClr val="bg1">
                    <a:lumMod val="65000"/>
                  </a:schemeClr>
                </a:solidFill>
              </a:rPr>
              <a:t>(PMGI)-based </a:t>
            </a:r>
            <a:r>
              <a:rPr lang="hu-HU" sz="1600" dirty="0" smtClean="0">
                <a:solidFill>
                  <a:schemeClr val="bg1">
                    <a:lumMod val="65000"/>
                  </a:schemeClr>
                </a:solidFill>
              </a:rPr>
              <a:t>lift-of resist)</a:t>
            </a:r>
          </a:p>
          <a:p>
            <a:pPr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bg1">
                    <a:lumMod val="65000"/>
                  </a:schemeClr>
                </a:solidFill>
              </a:rPr>
              <a:t>Ti/Au electrodes (10/60 </a:t>
            </a:r>
            <a:r>
              <a:rPr lang="hu-HU" sz="1600" dirty="0" smtClean="0">
                <a:solidFill>
                  <a:schemeClr val="bg1">
                    <a:lumMod val="65000"/>
                  </a:schemeClr>
                </a:solidFill>
              </a:rPr>
              <a:t>nm)</a:t>
            </a:r>
          </a:p>
          <a:p>
            <a:pPr>
              <a:buFont typeface="Arial" pitchFamily="34" charset="0"/>
              <a:buChar char="•"/>
            </a:pPr>
            <a:endParaRPr lang="hu-HU" sz="16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bg1">
                    <a:lumMod val="65000"/>
                  </a:schemeClr>
                </a:solidFill>
              </a:rPr>
              <a:t> single layer graphene </a:t>
            </a:r>
          </a:p>
          <a:p>
            <a:pPr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bg1">
                    <a:lumMod val="65000"/>
                  </a:schemeClr>
                </a:solidFill>
              </a:rPr>
              <a:t> water </a:t>
            </a:r>
            <a:r>
              <a:rPr lang="hu-HU" sz="1600" dirty="0" smtClean="0">
                <a:solidFill>
                  <a:schemeClr val="bg1">
                    <a:lumMod val="65000"/>
                  </a:schemeClr>
                </a:solidFill>
              </a:rPr>
              <a:t>soluble </a:t>
            </a:r>
            <a:r>
              <a:rPr lang="hu-HU" sz="1600" dirty="0" smtClean="0">
                <a:solidFill>
                  <a:schemeClr val="bg1">
                    <a:lumMod val="65000"/>
                  </a:schemeClr>
                </a:solidFill>
              </a:rPr>
              <a:t>polymer a </a:t>
            </a:r>
            <a:r>
              <a:rPr lang="hu-HU" sz="1600" dirty="0" smtClean="0">
                <a:solidFill>
                  <a:schemeClr val="bg1">
                    <a:lumMod val="65000"/>
                  </a:schemeClr>
                </a:solidFill>
              </a:rPr>
              <a:t>9 wt.% poly(4-styrenesulfonic acid) solution in water) </a:t>
            </a:r>
            <a:endParaRPr lang="hu-HU" sz="1600" dirty="0" smtClean="0">
              <a:solidFill>
                <a:schemeClr val="bg1">
                  <a:lumMod val="65000"/>
                </a:schemeClr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hu-HU" sz="1600" dirty="0" smtClean="0">
                <a:solidFill>
                  <a:schemeClr val="bg1">
                    <a:lumMod val="65000"/>
                  </a:schemeClr>
                </a:solidFill>
              </a:rPr>
              <a:t> PMMA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7664773" y="5553075"/>
            <a:ext cx="64807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7668344" y="5219104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1,6 um</a:t>
            </a:r>
            <a:endParaRPr lang="hu-HU" dirty="0"/>
          </a:p>
        </p:txBody>
      </p:sp>
      <p:grpSp>
        <p:nvGrpSpPr>
          <p:cNvPr id="8" name="Group 7"/>
          <p:cNvGrpSpPr/>
          <p:nvPr/>
        </p:nvGrpSpPr>
        <p:grpSpPr>
          <a:xfrm>
            <a:off x="8234363" y="1825944"/>
            <a:ext cx="976770" cy="1278840"/>
            <a:chOff x="8234363" y="1825944"/>
            <a:chExt cx="976770" cy="1278840"/>
          </a:xfrm>
        </p:grpSpPr>
        <p:cxnSp>
          <p:nvCxnSpPr>
            <p:cNvPr id="10" name="Straight Arrow Connector 9"/>
            <p:cNvCxnSpPr/>
            <p:nvPr/>
          </p:nvCxnSpPr>
          <p:spPr>
            <a:xfrm flipH="1" flipV="1">
              <a:off x="8234363" y="2767014"/>
              <a:ext cx="442912" cy="7619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Arrow Connector 12"/>
            <p:cNvCxnSpPr/>
            <p:nvPr/>
          </p:nvCxnSpPr>
          <p:spPr>
            <a:xfrm flipH="1">
              <a:off x="8414327" y="2204864"/>
              <a:ext cx="334137" cy="48809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8596388" y="2550786"/>
              <a:ext cx="5581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000" dirty="0" smtClean="0"/>
                <a:t>V</a:t>
              </a:r>
              <a:r>
                <a:rPr lang="hu-HU" sz="3000" baseline="-25000" dirty="0" smtClean="0"/>
                <a:t>2</a:t>
              </a:r>
              <a:endParaRPr lang="hu-HU" sz="3000" baseline="-25000" dirty="0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652967" y="1825944"/>
              <a:ext cx="558166" cy="5539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u-HU" sz="3000" dirty="0" smtClean="0"/>
                <a:t>V</a:t>
              </a:r>
              <a:r>
                <a:rPr lang="hu-HU" sz="3000" baseline="-25000" dirty="0" smtClean="0"/>
                <a:t>1</a:t>
              </a:r>
              <a:endParaRPr lang="hu-HU" sz="3000" baseline="-25000" dirty="0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0" y="4797152"/>
            <a:ext cx="457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sz="1600" dirty="0" smtClean="0"/>
              <a:t> </a:t>
            </a:r>
            <a:r>
              <a:rPr lang="hu-HU" sz="1600" dirty="0" smtClean="0"/>
              <a:t>high current annealing @ 4.2K</a:t>
            </a:r>
          </a:p>
          <a:p>
            <a:pPr>
              <a:buFont typeface="Arial" pitchFamily="34" charset="0"/>
              <a:buChar char="•"/>
            </a:pPr>
            <a:r>
              <a:rPr lang="hu-HU" sz="1600" dirty="0" smtClean="0"/>
              <a:t> transport </a:t>
            </a:r>
            <a:r>
              <a:rPr lang="hu-HU" sz="1600" dirty="0" smtClean="0"/>
              <a:t>measurements as a function of V</a:t>
            </a:r>
            <a:r>
              <a:rPr lang="hu-HU" sz="1600" baseline="-25000" dirty="0" smtClean="0"/>
              <a:t>1</a:t>
            </a:r>
            <a:r>
              <a:rPr lang="hu-HU" sz="1600" dirty="0" smtClean="0"/>
              <a:t> and </a:t>
            </a:r>
            <a:r>
              <a:rPr lang="hu-HU" sz="1600" dirty="0" smtClean="0"/>
              <a:t>V</a:t>
            </a:r>
            <a:r>
              <a:rPr lang="hu-HU" sz="1600" baseline="-25000" dirty="0" smtClean="0"/>
              <a:t>2 </a:t>
            </a:r>
            <a:r>
              <a:rPr lang="hu-HU" sz="1600" dirty="0" smtClean="0"/>
              <a:t>@ 250 mK</a:t>
            </a:r>
            <a:endParaRPr lang="hu-HU" sz="1600" baseline="-25000" dirty="0" smtClean="0"/>
          </a:p>
        </p:txBody>
      </p:sp>
      <p:cxnSp>
        <p:nvCxnSpPr>
          <p:cNvPr id="18" name="Straight Arrow Connector 17"/>
          <p:cNvCxnSpPr/>
          <p:nvPr/>
        </p:nvCxnSpPr>
        <p:spPr>
          <a:xfrm>
            <a:off x="179512" y="6021288"/>
            <a:ext cx="576064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755576" y="5750004"/>
            <a:ext cx="374404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200" dirty="0" smtClean="0"/>
              <a:t>e</a:t>
            </a:r>
            <a:r>
              <a:rPr lang="hu-HU" sz="2200" dirty="0" smtClean="0"/>
              <a:t>lectrical tuning of the charge carrier density</a:t>
            </a:r>
          </a:p>
          <a:p>
            <a:pPr algn="ctr"/>
            <a:r>
              <a:rPr lang="hu-HU" sz="2400" b="1" dirty="0" smtClean="0"/>
              <a:t>P-N junction</a:t>
            </a:r>
            <a:endParaRPr lang="hu-H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3956" t="10055" r="21748" b="46251"/>
          <a:stretch>
            <a:fillRect/>
          </a:stretch>
        </p:blipFill>
        <p:spPr bwMode="auto">
          <a:xfrm>
            <a:off x="0" y="2348880"/>
            <a:ext cx="5714079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2606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A ballistic pn junction in suspended graphene with split bottom </a:t>
            </a:r>
            <a:r>
              <a:rPr lang="hu-HU" sz="2400" b="1" dirty="0" smtClean="0"/>
              <a:t>gates</a:t>
            </a:r>
          </a:p>
          <a:p>
            <a:pPr algn="ctr"/>
            <a:endParaRPr lang="hu-H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055768" y="1196752"/>
            <a:ext cx="208823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300" dirty="0" smtClean="0"/>
              <a:t>Nanoseminar 2013.05.02.</a:t>
            </a:r>
            <a:endParaRPr lang="hu-HU" sz="13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57201" t="59303" r="22055" b="23188"/>
          <a:stretch>
            <a:fillRect/>
          </a:stretch>
        </p:blipFill>
        <p:spPr bwMode="auto">
          <a:xfrm>
            <a:off x="3563888" y="692696"/>
            <a:ext cx="245275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33956" t="56205" r="42535" b="18333"/>
          <a:stretch>
            <a:fillRect/>
          </a:stretch>
        </p:blipFill>
        <p:spPr bwMode="auto">
          <a:xfrm>
            <a:off x="9468544" y="2204864"/>
            <a:ext cx="2866281" cy="248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57362" t="56205" r="21748" b="18333"/>
          <a:stretch>
            <a:fillRect/>
          </a:stretch>
        </p:blipFill>
        <p:spPr bwMode="auto">
          <a:xfrm>
            <a:off x="9845174" y="4797335"/>
            <a:ext cx="2546895" cy="248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57316" t="15632" r="21978" b="71142"/>
          <a:stretch>
            <a:fillRect/>
          </a:stretch>
        </p:blipFill>
        <p:spPr bwMode="auto">
          <a:xfrm>
            <a:off x="0" y="764704"/>
            <a:ext cx="295918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flipH="1">
            <a:off x="2489101" y="2060848"/>
            <a:ext cx="576064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123728" y="1340768"/>
            <a:ext cx="936104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06874" y="1787674"/>
            <a:ext cx="5581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000" dirty="0" smtClean="0"/>
              <a:t>V</a:t>
            </a:r>
            <a:r>
              <a:rPr lang="hu-HU" sz="3000" baseline="-25000" dirty="0" smtClean="0"/>
              <a:t>2</a:t>
            </a:r>
            <a:endParaRPr lang="hu-HU" sz="300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2982491" y="1039019"/>
            <a:ext cx="5581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000" dirty="0" smtClean="0"/>
              <a:t>V</a:t>
            </a:r>
            <a:r>
              <a:rPr lang="hu-HU" sz="3000" baseline="-25000" dirty="0" smtClean="0"/>
              <a:t>1</a:t>
            </a:r>
            <a:endParaRPr lang="hu-HU" sz="3000" baseline="-25000" dirty="0"/>
          </a:p>
        </p:txBody>
      </p:sp>
      <p:sp>
        <p:nvSpPr>
          <p:cNvPr id="17" name="Rectangle 16"/>
          <p:cNvSpPr/>
          <p:nvPr/>
        </p:nvSpPr>
        <p:spPr>
          <a:xfrm>
            <a:off x="4031432" y="5877272"/>
            <a:ext cx="5112568" cy="6463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hu-HU" b="1" dirty="0" smtClean="0"/>
              <a:t>n</a:t>
            </a:r>
            <a:r>
              <a:rPr lang="hu-HU" b="1" baseline="-25000" dirty="0" smtClean="0"/>
              <a:t>1</a:t>
            </a:r>
            <a:r>
              <a:rPr lang="hu-HU" b="1" dirty="0" smtClean="0"/>
              <a:t> </a:t>
            </a:r>
            <a:r>
              <a:rPr lang="hu-HU" b="1" dirty="0" smtClean="0"/>
              <a:t>[10</a:t>
            </a:r>
            <a:r>
              <a:rPr lang="hu-HU" b="1" baseline="30000" dirty="0" smtClean="0"/>
              <a:t>10</a:t>
            </a:r>
            <a:r>
              <a:rPr lang="hu-HU" b="1" dirty="0" smtClean="0"/>
              <a:t> </a:t>
            </a:r>
            <a:r>
              <a:rPr lang="hu-HU" b="1" dirty="0" smtClean="0"/>
              <a:t>cm</a:t>
            </a:r>
            <a:r>
              <a:rPr lang="hu-HU" b="1" baseline="30000" dirty="0" smtClean="0"/>
              <a:t>-2</a:t>
            </a:r>
            <a:r>
              <a:rPr lang="hu-HU" b="1" dirty="0" smtClean="0"/>
              <a:t>] </a:t>
            </a:r>
            <a:r>
              <a:rPr lang="hu-HU" b="1" dirty="0" smtClean="0"/>
              <a:t>= </a:t>
            </a:r>
            <a:r>
              <a:rPr lang="hu-HU" b="1" dirty="0" smtClean="0"/>
              <a:t>1.0xV</a:t>
            </a:r>
            <a:r>
              <a:rPr lang="hu-HU" b="1" baseline="-25000" dirty="0" smtClean="0"/>
              <a:t>1</a:t>
            </a:r>
            <a:r>
              <a:rPr lang="hu-HU" b="1" dirty="0" smtClean="0"/>
              <a:t> </a:t>
            </a:r>
            <a:r>
              <a:rPr lang="hu-HU" b="1" dirty="0" smtClean="0"/>
              <a:t>[V] + </a:t>
            </a:r>
            <a:r>
              <a:rPr lang="hu-HU" b="1" dirty="0" smtClean="0"/>
              <a:t>0.35 xV</a:t>
            </a:r>
            <a:r>
              <a:rPr lang="hu-HU" b="1" baseline="-25000" dirty="0" smtClean="0"/>
              <a:t>2</a:t>
            </a:r>
            <a:r>
              <a:rPr lang="hu-HU" b="1" dirty="0" smtClean="0"/>
              <a:t> </a:t>
            </a:r>
            <a:r>
              <a:rPr lang="hu-HU" b="1" dirty="0" smtClean="0"/>
              <a:t>[V] + 0.5 </a:t>
            </a:r>
            <a:endParaRPr lang="hu-HU" b="1" dirty="0" smtClean="0"/>
          </a:p>
          <a:p>
            <a:r>
              <a:rPr lang="hu-HU" b="1" dirty="0" smtClean="0"/>
              <a:t>n</a:t>
            </a:r>
            <a:r>
              <a:rPr lang="hu-HU" b="1" baseline="-25000" dirty="0" smtClean="0"/>
              <a:t>2</a:t>
            </a:r>
            <a:r>
              <a:rPr lang="hu-HU" b="1" dirty="0" smtClean="0"/>
              <a:t> </a:t>
            </a:r>
            <a:r>
              <a:rPr lang="hu-HU" b="1" dirty="0" smtClean="0"/>
              <a:t>[10</a:t>
            </a:r>
            <a:r>
              <a:rPr lang="hu-HU" b="1" baseline="30000" dirty="0" smtClean="0"/>
              <a:t>10</a:t>
            </a:r>
            <a:r>
              <a:rPr lang="hu-HU" b="1" dirty="0" smtClean="0"/>
              <a:t> </a:t>
            </a:r>
            <a:r>
              <a:rPr lang="hu-HU" b="1" dirty="0" smtClean="0"/>
              <a:t>cm</a:t>
            </a:r>
            <a:r>
              <a:rPr lang="hu-HU" b="1" baseline="30000" dirty="0" smtClean="0"/>
              <a:t>-2</a:t>
            </a:r>
            <a:r>
              <a:rPr lang="hu-HU" b="1" dirty="0" smtClean="0"/>
              <a:t>] </a:t>
            </a:r>
            <a:r>
              <a:rPr lang="hu-HU" b="1" dirty="0" smtClean="0"/>
              <a:t>= </a:t>
            </a:r>
            <a:r>
              <a:rPr lang="hu-HU" b="1" dirty="0" smtClean="0"/>
              <a:t>0.2 xV</a:t>
            </a:r>
            <a:r>
              <a:rPr lang="hu-HU" b="1" baseline="-25000" dirty="0" smtClean="0"/>
              <a:t>1</a:t>
            </a:r>
            <a:r>
              <a:rPr lang="hu-HU" b="1" dirty="0" smtClean="0"/>
              <a:t>[V</a:t>
            </a:r>
            <a:r>
              <a:rPr lang="hu-HU" b="1" dirty="0" smtClean="0"/>
              <a:t>] + </a:t>
            </a:r>
            <a:r>
              <a:rPr lang="hu-HU" b="1" dirty="0" smtClean="0"/>
              <a:t>1.4x </a:t>
            </a:r>
            <a:r>
              <a:rPr lang="hu-HU" b="1" dirty="0" smtClean="0"/>
              <a:t>V</a:t>
            </a:r>
            <a:r>
              <a:rPr lang="hu-HU" b="1" baseline="-25000" dirty="0" smtClean="0"/>
              <a:t>2</a:t>
            </a:r>
            <a:r>
              <a:rPr lang="hu-HU" b="1" dirty="0" smtClean="0"/>
              <a:t> [V] </a:t>
            </a:r>
            <a:r>
              <a:rPr lang="hu-HU" b="1" dirty="0" smtClean="0"/>
              <a:t>–  </a:t>
            </a:r>
            <a:r>
              <a:rPr lang="hu-HU" b="1" dirty="0" smtClean="0"/>
              <a:t>0.4</a:t>
            </a:r>
            <a:endParaRPr lang="hu-HU" b="1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4496421" y="1026667"/>
            <a:ext cx="64807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4499992" y="692696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1,6 um</a:t>
            </a:r>
            <a:endParaRPr lang="hu-HU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3956" t="10055" r="21748" b="46251"/>
          <a:stretch>
            <a:fillRect/>
          </a:stretch>
        </p:blipFill>
        <p:spPr bwMode="auto">
          <a:xfrm>
            <a:off x="0" y="2348880"/>
            <a:ext cx="5714079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2606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A ballistic pn junction in suspended graphene with split bottom </a:t>
            </a:r>
            <a:r>
              <a:rPr lang="hu-HU" sz="2400" b="1" dirty="0" smtClean="0"/>
              <a:t>gates</a:t>
            </a:r>
          </a:p>
          <a:p>
            <a:pPr algn="ctr"/>
            <a:endParaRPr lang="hu-H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055768" y="1196752"/>
            <a:ext cx="208823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300" dirty="0" smtClean="0"/>
              <a:t>Nanoseminar 2013.05.02.</a:t>
            </a:r>
            <a:endParaRPr lang="hu-HU" sz="13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57201" t="59303" r="22055" b="23188"/>
          <a:stretch>
            <a:fillRect/>
          </a:stretch>
        </p:blipFill>
        <p:spPr bwMode="auto">
          <a:xfrm>
            <a:off x="3563888" y="692696"/>
            <a:ext cx="245275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33956" t="56205" r="42535" b="18333"/>
          <a:stretch>
            <a:fillRect/>
          </a:stretch>
        </p:blipFill>
        <p:spPr bwMode="auto">
          <a:xfrm>
            <a:off x="9468544" y="2204864"/>
            <a:ext cx="2866281" cy="248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57362" t="56205" r="21748" b="18333"/>
          <a:stretch>
            <a:fillRect/>
          </a:stretch>
        </p:blipFill>
        <p:spPr bwMode="auto">
          <a:xfrm>
            <a:off x="9845174" y="4797335"/>
            <a:ext cx="2546895" cy="248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57316" t="15632" r="21978" b="71142"/>
          <a:stretch>
            <a:fillRect/>
          </a:stretch>
        </p:blipFill>
        <p:spPr bwMode="auto">
          <a:xfrm>
            <a:off x="0" y="764704"/>
            <a:ext cx="295918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flipH="1">
            <a:off x="2489101" y="2060848"/>
            <a:ext cx="576064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123728" y="1340768"/>
            <a:ext cx="936104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06874" y="1787674"/>
            <a:ext cx="5581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000" dirty="0" smtClean="0"/>
              <a:t>V</a:t>
            </a:r>
            <a:r>
              <a:rPr lang="hu-HU" sz="3000" baseline="-25000" dirty="0" smtClean="0"/>
              <a:t>2</a:t>
            </a:r>
            <a:endParaRPr lang="hu-HU" sz="300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2982491" y="1039019"/>
            <a:ext cx="5581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000" dirty="0" smtClean="0"/>
              <a:t>V</a:t>
            </a:r>
            <a:r>
              <a:rPr lang="hu-HU" sz="3000" baseline="-25000" dirty="0" smtClean="0"/>
              <a:t>1</a:t>
            </a:r>
            <a:endParaRPr lang="hu-HU" sz="3000" baseline="-25000" dirty="0"/>
          </a:p>
        </p:txBody>
      </p:sp>
      <p:sp>
        <p:nvSpPr>
          <p:cNvPr id="18" name="Multiply 17"/>
          <p:cNvSpPr/>
          <p:nvPr/>
        </p:nvSpPr>
        <p:spPr>
          <a:xfrm>
            <a:off x="4499992" y="3284984"/>
            <a:ext cx="648072" cy="72008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Multiply 18"/>
          <p:cNvSpPr/>
          <p:nvPr/>
        </p:nvSpPr>
        <p:spPr>
          <a:xfrm>
            <a:off x="539552" y="6237312"/>
            <a:ext cx="648072" cy="72008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Rectangle 19"/>
          <p:cNvSpPr/>
          <p:nvPr/>
        </p:nvSpPr>
        <p:spPr>
          <a:xfrm>
            <a:off x="5652120" y="2708920"/>
            <a:ext cx="34918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/>
              <a:t>opposite </a:t>
            </a:r>
            <a:r>
              <a:rPr lang="hu-HU" dirty="0" smtClean="0"/>
              <a:t>polarity regions results p-n junction</a:t>
            </a:r>
            <a:endParaRPr lang="hu-HU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496421" y="1026667"/>
            <a:ext cx="64807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499992" y="692696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1,6 um</a:t>
            </a:r>
            <a:endParaRPr lang="hu-H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3956" t="10055" r="21748" b="46251"/>
          <a:stretch>
            <a:fillRect/>
          </a:stretch>
        </p:blipFill>
        <p:spPr bwMode="auto">
          <a:xfrm>
            <a:off x="0" y="2348880"/>
            <a:ext cx="5714079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2606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A ballistic pn junction in suspended graphene with split bottom </a:t>
            </a:r>
            <a:r>
              <a:rPr lang="hu-HU" sz="2400" b="1" dirty="0" smtClean="0"/>
              <a:t>gates</a:t>
            </a:r>
          </a:p>
          <a:p>
            <a:pPr algn="ctr"/>
            <a:endParaRPr lang="hu-H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055768" y="1196752"/>
            <a:ext cx="208823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300" dirty="0" smtClean="0"/>
              <a:t>Nanoseminar 2013.05.02.</a:t>
            </a:r>
            <a:endParaRPr lang="hu-HU" sz="13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57201" t="59303" r="22055" b="23188"/>
          <a:stretch>
            <a:fillRect/>
          </a:stretch>
        </p:blipFill>
        <p:spPr bwMode="auto">
          <a:xfrm>
            <a:off x="3563888" y="692696"/>
            <a:ext cx="245275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 l="33956" t="56205" r="42535" b="18333"/>
          <a:stretch>
            <a:fillRect/>
          </a:stretch>
        </p:blipFill>
        <p:spPr bwMode="auto">
          <a:xfrm>
            <a:off x="5724128" y="3573016"/>
            <a:ext cx="2866281" cy="248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/>
          <a:srcRect l="57362" t="56205" r="21748" b="18333"/>
          <a:stretch>
            <a:fillRect/>
          </a:stretch>
        </p:blipFill>
        <p:spPr bwMode="auto">
          <a:xfrm>
            <a:off x="9845174" y="4797335"/>
            <a:ext cx="2546895" cy="248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57316" t="15632" r="21978" b="71142"/>
          <a:stretch>
            <a:fillRect/>
          </a:stretch>
        </p:blipFill>
        <p:spPr bwMode="auto">
          <a:xfrm>
            <a:off x="0" y="764704"/>
            <a:ext cx="295918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flipH="1">
            <a:off x="2489101" y="2060848"/>
            <a:ext cx="576064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123728" y="1340768"/>
            <a:ext cx="936104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06874" y="1787674"/>
            <a:ext cx="5581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000" dirty="0" smtClean="0"/>
              <a:t>V</a:t>
            </a:r>
            <a:r>
              <a:rPr lang="hu-HU" sz="3000" baseline="-25000" dirty="0" smtClean="0"/>
              <a:t>2</a:t>
            </a:r>
            <a:endParaRPr lang="hu-HU" sz="300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2982491" y="1039019"/>
            <a:ext cx="5581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000" dirty="0" smtClean="0"/>
              <a:t>V</a:t>
            </a:r>
            <a:r>
              <a:rPr lang="hu-HU" sz="3000" baseline="-25000" dirty="0" smtClean="0"/>
              <a:t>1</a:t>
            </a:r>
            <a:endParaRPr lang="hu-HU" sz="3000" baseline="-25000" dirty="0"/>
          </a:p>
        </p:txBody>
      </p:sp>
      <p:sp>
        <p:nvSpPr>
          <p:cNvPr id="18" name="Multiply 17"/>
          <p:cNvSpPr/>
          <p:nvPr/>
        </p:nvSpPr>
        <p:spPr>
          <a:xfrm>
            <a:off x="4499992" y="3284984"/>
            <a:ext cx="648072" cy="72008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Multiply 18"/>
          <p:cNvSpPr/>
          <p:nvPr/>
        </p:nvSpPr>
        <p:spPr>
          <a:xfrm>
            <a:off x="539552" y="6237312"/>
            <a:ext cx="648072" cy="72008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Rectangle 19"/>
          <p:cNvSpPr/>
          <p:nvPr/>
        </p:nvSpPr>
        <p:spPr>
          <a:xfrm>
            <a:off x="5652120" y="2708920"/>
            <a:ext cx="34918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/>
              <a:t>opposite </a:t>
            </a:r>
            <a:r>
              <a:rPr lang="hu-HU" dirty="0" smtClean="0"/>
              <a:t>polarity regions results p-n junction</a:t>
            </a:r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large contribution to the resistance</a:t>
            </a:r>
            <a:endParaRPr lang="hu-HU" dirty="0"/>
          </a:p>
        </p:txBody>
      </p:sp>
      <p:sp>
        <p:nvSpPr>
          <p:cNvPr id="17" name="Rectangle 16"/>
          <p:cNvSpPr/>
          <p:nvPr/>
        </p:nvSpPr>
        <p:spPr>
          <a:xfrm>
            <a:off x="5652121" y="5934670"/>
            <a:ext cx="34918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/>
              <a:t>Fabry-Perot oscillations </a:t>
            </a:r>
          </a:p>
          <a:p>
            <a:r>
              <a:rPr lang="hu-HU" dirty="0" smtClean="0"/>
              <a:t> </a:t>
            </a:r>
            <a:r>
              <a:rPr lang="hu-HU" dirty="0" smtClean="0"/>
              <a:t>(previously in graphene p-n-p junctions on Si/SiO</a:t>
            </a:r>
            <a:r>
              <a:rPr lang="hu-HU" baseline="-25000" dirty="0" smtClean="0"/>
              <a:t>2</a:t>
            </a:r>
            <a:r>
              <a:rPr lang="hu-HU" dirty="0" smtClean="0"/>
              <a:t> substrate)</a:t>
            </a:r>
            <a:endParaRPr lang="hu-HU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496421" y="1026667"/>
            <a:ext cx="64807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499992" y="692696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1,6 um</a:t>
            </a:r>
            <a:endParaRPr lang="hu-H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3956" t="10055" r="21748" b="46251"/>
          <a:stretch>
            <a:fillRect/>
          </a:stretch>
        </p:blipFill>
        <p:spPr bwMode="auto">
          <a:xfrm>
            <a:off x="0" y="2348880"/>
            <a:ext cx="5714079" cy="4509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260648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A ballistic pn junction in suspended graphene with split bottom </a:t>
            </a:r>
            <a:r>
              <a:rPr lang="hu-HU" sz="2400" b="1" dirty="0" smtClean="0"/>
              <a:t>gates</a:t>
            </a:r>
          </a:p>
          <a:p>
            <a:pPr algn="ctr"/>
            <a:endParaRPr lang="hu-H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7055768" y="1196752"/>
            <a:ext cx="208823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300" dirty="0" smtClean="0"/>
              <a:t>Nanoseminar 2013.05.02.</a:t>
            </a:r>
            <a:endParaRPr lang="hu-HU" sz="1300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57201" t="59303" r="22055" b="23188"/>
          <a:stretch>
            <a:fillRect/>
          </a:stretch>
        </p:blipFill>
        <p:spPr bwMode="auto">
          <a:xfrm>
            <a:off x="3563888" y="692696"/>
            <a:ext cx="245275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57316" t="15632" r="21978" b="71142"/>
          <a:stretch>
            <a:fillRect/>
          </a:stretch>
        </p:blipFill>
        <p:spPr bwMode="auto">
          <a:xfrm>
            <a:off x="0" y="764704"/>
            <a:ext cx="2959186" cy="1512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/>
          <p:nvPr/>
        </p:nvCxnSpPr>
        <p:spPr>
          <a:xfrm flipH="1">
            <a:off x="2489101" y="2060848"/>
            <a:ext cx="576064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H="1">
            <a:off x="2123728" y="1340768"/>
            <a:ext cx="936104" cy="0"/>
          </a:xfrm>
          <a:prstGeom prst="straightConnector1">
            <a:avLst/>
          </a:prstGeom>
          <a:ln w="38100"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3006874" y="1787674"/>
            <a:ext cx="5581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000" dirty="0" smtClean="0"/>
              <a:t>V</a:t>
            </a:r>
            <a:r>
              <a:rPr lang="hu-HU" sz="3000" baseline="-25000" dirty="0" smtClean="0"/>
              <a:t>2</a:t>
            </a:r>
            <a:endParaRPr lang="hu-HU" sz="3000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2982491" y="1039019"/>
            <a:ext cx="558166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3000" dirty="0" smtClean="0"/>
              <a:t>V</a:t>
            </a:r>
            <a:r>
              <a:rPr lang="hu-HU" sz="3000" baseline="-25000" dirty="0" smtClean="0"/>
              <a:t>1</a:t>
            </a:r>
            <a:endParaRPr lang="hu-HU" sz="3000" baseline="-25000" dirty="0"/>
          </a:p>
        </p:txBody>
      </p:sp>
      <p:sp>
        <p:nvSpPr>
          <p:cNvPr id="18" name="Multiply 17"/>
          <p:cNvSpPr/>
          <p:nvPr/>
        </p:nvSpPr>
        <p:spPr>
          <a:xfrm>
            <a:off x="4499992" y="3284984"/>
            <a:ext cx="648072" cy="72008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Multiply 18"/>
          <p:cNvSpPr/>
          <p:nvPr/>
        </p:nvSpPr>
        <p:spPr>
          <a:xfrm>
            <a:off x="539552" y="6237312"/>
            <a:ext cx="648072" cy="720080"/>
          </a:xfrm>
          <a:prstGeom prst="mathMultiply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Rectangle 16"/>
          <p:cNvSpPr/>
          <p:nvPr/>
        </p:nvSpPr>
        <p:spPr>
          <a:xfrm>
            <a:off x="5652121" y="2564904"/>
            <a:ext cx="3491879" cy="3077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/>
              <a:t>Fabry-Perot oscillations </a:t>
            </a:r>
          </a:p>
          <a:p>
            <a:r>
              <a:rPr lang="hu-HU" dirty="0" smtClean="0"/>
              <a:t> </a:t>
            </a:r>
            <a:r>
              <a:rPr lang="hu-HU" dirty="0" smtClean="0"/>
              <a:t>(previously in graphene p-n-p junctions on Si/SiO</a:t>
            </a:r>
            <a:r>
              <a:rPr lang="hu-HU" baseline="-25000" dirty="0" smtClean="0"/>
              <a:t>2</a:t>
            </a:r>
            <a:r>
              <a:rPr lang="hu-HU" dirty="0" smtClean="0"/>
              <a:t> substrate)</a:t>
            </a:r>
          </a:p>
          <a:p>
            <a:endParaRPr lang="hu-HU" dirty="0" smtClean="0"/>
          </a:p>
          <a:p>
            <a:pPr>
              <a:buFont typeface="Arial" pitchFamily="34" charset="0"/>
              <a:buChar char="•"/>
            </a:pPr>
            <a:r>
              <a:rPr lang="hu-HU" dirty="0" smtClean="0"/>
              <a:t>two F-P vcavities (between M-G , GP-GN and G-M interface)</a:t>
            </a:r>
          </a:p>
          <a:p>
            <a:r>
              <a:rPr lang="hu-HU" dirty="0" smtClean="0"/>
              <a:t>	</a:t>
            </a:r>
            <a:r>
              <a:rPr lang="hu-HU" dirty="0" smtClean="0">
                <a:sym typeface="Wingdings" pitchFamily="2" charset="2"/>
              </a:rPr>
              <a:t> checkboard pattern</a:t>
            </a:r>
          </a:p>
          <a:p>
            <a:endParaRPr lang="hu-HU" dirty="0" smtClean="0">
              <a:sym typeface="Wingdings" pitchFamily="2" charset="2"/>
            </a:endParaRPr>
          </a:p>
          <a:p>
            <a:r>
              <a:rPr lang="hu-HU" dirty="0" smtClean="0">
                <a:sym typeface="Wingdings" pitchFamily="2" charset="2"/>
              </a:rPr>
              <a:t>From ∆n the size of the cavities can be extracted  ~ 800um</a:t>
            </a:r>
          </a:p>
          <a:p>
            <a:r>
              <a:rPr lang="hu-HU" sz="1400" dirty="0" smtClean="0">
                <a:sym typeface="Wingdings" pitchFamily="2" charset="2"/>
              </a:rPr>
              <a:t>(a simple particle-in-a-box </a:t>
            </a:r>
            <a:r>
              <a:rPr lang="hu-HU" sz="1400" dirty="0" smtClean="0">
                <a:sym typeface="Wingdings" pitchFamily="2" charset="2"/>
              </a:rPr>
              <a:t>approximation)</a:t>
            </a:r>
            <a:endParaRPr lang="hu-HU" sz="1400" dirty="0"/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4496421" y="1026667"/>
            <a:ext cx="648072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4499992" y="692696"/>
            <a:ext cx="8082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dirty="0" smtClean="0"/>
              <a:t>1,6 um</a:t>
            </a:r>
            <a:endParaRPr lang="hu-H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6238" t="25559" r="44781" b="20547"/>
          <a:stretch>
            <a:fillRect/>
          </a:stretch>
        </p:blipFill>
        <p:spPr bwMode="auto">
          <a:xfrm>
            <a:off x="-252536" y="2060848"/>
            <a:ext cx="4337151" cy="479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0" y="260648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400" b="1" dirty="0" smtClean="0"/>
              <a:t>A ballistic pn junction in suspended graphene with split bottom gates</a:t>
            </a:r>
            <a:endParaRPr lang="hu-H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7086600" y="1248792"/>
            <a:ext cx="2088232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300" dirty="0" smtClean="0"/>
              <a:t>Nanoseminar 2013.05.02.</a:t>
            </a:r>
            <a:endParaRPr lang="hu-HU" sz="13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57201" t="59303" r="22055" b="23188"/>
          <a:stretch>
            <a:fillRect/>
          </a:stretch>
        </p:blipFill>
        <p:spPr bwMode="auto">
          <a:xfrm>
            <a:off x="-1" y="692696"/>
            <a:ext cx="1832955" cy="12376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 l="33956" t="10055" r="21748" b="46251"/>
          <a:stretch>
            <a:fillRect/>
          </a:stretch>
        </p:blipFill>
        <p:spPr bwMode="auto">
          <a:xfrm>
            <a:off x="1835696" y="620688"/>
            <a:ext cx="173376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4139952" y="2204864"/>
            <a:ext cx="50040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hu-HU" dirty="0" smtClean="0"/>
              <a:t>Applying B magnetic field – further evidence for F-P oscillations</a:t>
            </a: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2" cstate="print"/>
          <a:srcRect l="55419" t="52383" r="20566" b="20547"/>
          <a:stretch>
            <a:fillRect/>
          </a:stretch>
        </p:blipFill>
        <p:spPr bwMode="auto">
          <a:xfrm>
            <a:off x="4211960" y="2789197"/>
            <a:ext cx="4512142" cy="40688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621</TotalTime>
  <Words>577</Words>
  <Application>Microsoft Office PowerPoint</Application>
  <PresentationFormat>On-screen Show (4:3)</PresentationFormat>
  <Paragraphs>112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Median</vt:lpstr>
      <vt:lpstr>Journal Club  Articles from 2013.04.20. to 2013.04.27. 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Felhasználónév</dc:creator>
  <cp:lastModifiedBy>user</cp:lastModifiedBy>
  <cp:revision>64</cp:revision>
  <dcterms:created xsi:type="dcterms:W3CDTF">2011-11-09T16:28:39Z</dcterms:created>
  <dcterms:modified xsi:type="dcterms:W3CDTF">2013-05-03T05:45:47Z</dcterms:modified>
</cp:coreProperties>
</file>